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57"/>
  </p:notesMasterIdLst>
  <p:sldIdLst>
    <p:sldId id="986" r:id="rId2"/>
    <p:sldId id="1071" r:id="rId3"/>
    <p:sldId id="1075" r:id="rId4"/>
    <p:sldId id="1072" r:id="rId5"/>
    <p:sldId id="1073" r:id="rId6"/>
    <p:sldId id="1074" r:id="rId7"/>
    <p:sldId id="1076" r:id="rId8"/>
    <p:sldId id="1077" r:id="rId9"/>
    <p:sldId id="1078" r:id="rId10"/>
    <p:sldId id="1079" r:id="rId11"/>
    <p:sldId id="1083" r:id="rId12"/>
    <p:sldId id="1080" r:id="rId13"/>
    <p:sldId id="1081" r:id="rId14"/>
    <p:sldId id="1082" r:id="rId15"/>
    <p:sldId id="1086" r:id="rId16"/>
    <p:sldId id="1087" r:id="rId17"/>
    <p:sldId id="1089" r:id="rId18"/>
    <p:sldId id="1088" r:id="rId19"/>
    <p:sldId id="1090" r:id="rId20"/>
    <p:sldId id="1091" r:id="rId21"/>
    <p:sldId id="1092" r:id="rId22"/>
    <p:sldId id="1093" r:id="rId23"/>
    <p:sldId id="1094" r:id="rId24"/>
    <p:sldId id="1097" r:id="rId25"/>
    <p:sldId id="1126" r:id="rId26"/>
    <p:sldId id="1095" r:id="rId27"/>
    <p:sldId id="1098" r:id="rId28"/>
    <p:sldId id="1099" r:id="rId29"/>
    <p:sldId id="1100" r:id="rId30"/>
    <p:sldId id="1101" r:id="rId31"/>
    <p:sldId id="1102" r:id="rId32"/>
    <p:sldId id="1103" r:id="rId33"/>
    <p:sldId id="1127" r:id="rId34"/>
    <p:sldId id="1128" r:id="rId35"/>
    <p:sldId id="1104" r:id="rId36"/>
    <p:sldId id="1105" r:id="rId37"/>
    <p:sldId id="1106" r:id="rId38"/>
    <p:sldId id="1107" r:id="rId39"/>
    <p:sldId id="1108" r:id="rId40"/>
    <p:sldId id="1109" r:id="rId41"/>
    <p:sldId id="1110" r:id="rId42"/>
    <p:sldId id="1112" r:id="rId43"/>
    <p:sldId id="1113" r:id="rId44"/>
    <p:sldId id="1114" r:id="rId45"/>
    <p:sldId id="1115" r:id="rId46"/>
    <p:sldId id="1116" r:id="rId47"/>
    <p:sldId id="1111" r:id="rId48"/>
    <p:sldId id="1096" r:id="rId49"/>
    <p:sldId id="1117" r:id="rId50"/>
    <p:sldId id="1118" r:id="rId51"/>
    <p:sldId id="1119" r:id="rId52"/>
    <p:sldId id="1120" r:id="rId53"/>
    <p:sldId id="1121" r:id="rId54"/>
    <p:sldId id="1122" r:id="rId55"/>
    <p:sldId id="987"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2" userDrawn="1">
          <p15:clr>
            <a:srgbClr val="A4A3A4"/>
          </p15:clr>
        </p15:guide>
        <p15:guide id="2" pos="2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00"/>
    <a:srgbClr val="008000"/>
    <a:srgbClr val="FF9900"/>
    <a:srgbClr val="993366"/>
    <a:srgbClr val="FFFFCC"/>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3194" autoAdjust="0"/>
  </p:normalViewPr>
  <p:slideViewPr>
    <p:cSldViewPr showGuides="1">
      <p:cViewPr varScale="1">
        <p:scale>
          <a:sx n="69" d="100"/>
          <a:sy n="69" d="100"/>
        </p:scale>
        <p:origin x="1176" y="72"/>
      </p:cViewPr>
      <p:guideLst>
        <p:guide orient="horz" pos="2162"/>
        <p:guide pos="2823"/>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baseline="0">
                <a:latin typeface="Times New Roman" panose="02020603050405020304" pitchFamily="18" charset="0"/>
                <a:cs typeface="+mn-cs"/>
              </a:defRPr>
            </a:lvl1pPr>
          </a:lstStyle>
          <a:p>
            <a:pPr>
              <a:defRPr/>
            </a:pPr>
            <a:endParaRPr lang="en-US" altLang="zh-CN"/>
          </a:p>
        </p:txBody>
      </p:sp>
      <p:sp>
        <p:nvSpPr>
          <p:cNvPr id="30003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baseline="0">
                <a:latin typeface="Times New Roman" panose="02020603050405020304" pitchFamily="18" charset="0"/>
                <a:cs typeface="+mn-cs"/>
              </a:defRPr>
            </a:lvl1pPr>
          </a:lstStyle>
          <a:p>
            <a:pPr>
              <a:defRPr/>
            </a:pPr>
            <a:endParaRPr lang="en-US" altLang="zh-CN"/>
          </a:p>
        </p:txBody>
      </p:sp>
      <p:sp>
        <p:nvSpPr>
          <p:cNvPr id="1157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003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003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baseline="0">
                <a:latin typeface="Times New Roman" panose="02020603050405020304" pitchFamily="18" charset="0"/>
                <a:cs typeface="+mn-cs"/>
              </a:defRPr>
            </a:lvl1pPr>
          </a:lstStyle>
          <a:p>
            <a:pPr>
              <a:defRPr/>
            </a:pPr>
            <a:endParaRPr lang="en-US" altLang="zh-CN"/>
          </a:p>
        </p:txBody>
      </p:sp>
      <p:sp>
        <p:nvSpPr>
          <p:cNvPr id="300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baseline="0">
                <a:latin typeface="Times New Roman" panose="02020603050405020304" pitchFamily="18" charset="0"/>
                <a:cs typeface="+mn-cs"/>
              </a:defRPr>
            </a:lvl1pPr>
          </a:lstStyle>
          <a:p>
            <a:pPr>
              <a:defRPr/>
            </a:pPr>
            <a:fld id="{D8F2C04A-51FF-4B64-85A9-850D191CD3CC}"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p:sp>
      <p:sp>
        <p:nvSpPr>
          <p:cNvPr id="12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eaLnBrk="1" hangingPunct="1">
              <a:spcBef>
                <a:spcPct val="0"/>
              </a:spcBef>
            </a:pPr>
            <a:r>
              <a:rPr lang="en-US" altLang="en-US"/>
              <a:t>Images should be RGB colour setting</a:t>
            </a:r>
            <a:endParaRPr lang="en-GB" altLang="en-US"/>
          </a:p>
          <a:p>
            <a:pPr defTabSz="457200"/>
            <a:r>
              <a:rPr lang="en-GB" altLang="en-US"/>
              <a:t>Header: Uppercase, Calibri size 28, XJTLU Navy</a:t>
            </a:r>
          </a:p>
          <a:p>
            <a:pPr defTabSz="457200"/>
            <a:r>
              <a:rPr lang="en-GB" altLang="en-US"/>
              <a:t>Body Text: Sentence case, Calibri size 14, Black</a:t>
            </a:r>
          </a:p>
        </p:txBody>
      </p:sp>
      <p:sp>
        <p:nvSpPr>
          <p:cNvPr id="122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Coronet"/>
                <a:ea typeface="宋体" panose="02010600030101010101" pitchFamily="2" charset="-122"/>
              </a:defRPr>
            </a:lvl1pPr>
            <a:lvl2pPr marL="742950" indent="-285750">
              <a:defRPr sz="2400" baseline="-25000">
                <a:solidFill>
                  <a:schemeClr val="tx1"/>
                </a:solidFill>
                <a:latin typeface="Coronet"/>
                <a:ea typeface="宋体" panose="02010600030101010101" pitchFamily="2" charset="-122"/>
              </a:defRPr>
            </a:lvl2pPr>
            <a:lvl3pPr marL="1143000" indent="-228600">
              <a:defRPr sz="2400" baseline="-25000">
                <a:solidFill>
                  <a:schemeClr val="tx1"/>
                </a:solidFill>
                <a:latin typeface="Coronet"/>
                <a:ea typeface="宋体" panose="02010600030101010101" pitchFamily="2" charset="-122"/>
              </a:defRPr>
            </a:lvl3pPr>
            <a:lvl4pPr marL="1600200" indent="-228600">
              <a:defRPr sz="2400" baseline="-25000">
                <a:solidFill>
                  <a:schemeClr val="tx1"/>
                </a:solidFill>
                <a:latin typeface="Coronet"/>
                <a:ea typeface="宋体" panose="02010600030101010101" pitchFamily="2" charset="-122"/>
              </a:defRPr>
            </a:lvl4pPr>
            <a:lvl5pPr marL="2057400" indent="-228600">
              <a:defRPr sz="2400" baseline="-25000">
                <a:solidFill>
                  <a:schemeClr val="tx1"/>
                </a:solidFill>
                <a:latin typeface="Coronet"/>
                <a:ea typeface="宋体" panose="02010600030101010101" pitchFamily="2" charset="-122"/>
              </a:defRPr>
            </a:lvl5pPr>
            <a:lvl6pPr marL="25146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6pPr>
            <a:lvl7pPr marL="29718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7pPr>
            <a:lvl8pPr marL="34290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8pPr>
            <a:lvl9pPr marL="38862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9pPr>
          </a:lstStyle>
          <a:p>
            <a:fld id="{A61D3AD3-CE38-4A05-A492-268EC978D3EA}" type="slidenum">
              <a:rPr lang="en-US" altLang="en-US" sz="1200" baseline="0" smtClean="0">
                <a:latin typeface="Times New Roman" panose="02020603050405020304" pitchFamily="18" charset="0"/>
              </a:rPr>
              <a:t>1</a:t>
            </a:fld>
            <a:endParaRPr lang="en-US" altLang="en-US" sz="1200" baseline="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Title: Uppercase, Calibri size 60, XJTLU Navy</a:t>
            </a:r>
          </a:p>
        </p:txBody>
      </p:sp>
      <p:sp>
        <p:nvSpPr>
          <p:cNvPr id="358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Coronet"/>
                <a:ea typeface="宋体" panose="02010600030101010101" pitchFamily="2" charset="-122"/>
              </a:defRPr>
            </a:lvl1pPr>
            <a:lvl2pPr marL="742950" indent="-285750">
              <a:defRPr sz="2400" baseline="-25000">
                <a:solidFill>
                  <a:schemeClr val="tx1"/>
                </a:solidFill>
                <a:latin typeface="Coronet"/>
                <a:ea typeface="宋体" panose="02010600030101010101" pitchFamily="2" charset="-122"/>
              </a:defRPr>
            </a:lvl2pPr>
            <a:lvl3pPr marL="1143000" indent="-228600">
              <a:defRPr sz="2400" baseline="-25000">
                <a:solidFill>
                  <a:schemeClr val="tx1"/>
                </a:solidFill>
                <a:latin typeface="Coronet"/>
                <a:ea typeface="宋体" panose="02010600030101010101" pitchFamily="2" charset="-122"/>
              </a:defRPr>
            </a:lvl3pPr>
            <a:lvl4pPr marL="1600200" indent="-228600">
              <a:defRPr sz="2400" baseline="-25000">
                <a:solidFill>
                  <a:schemeClr val="tx1"/>
                </a:solidFill>
                <a:latin typeface="Coronet"/>
                <a:ea typeface="宋体" panose="02010600030101010101" pitchFamily="2" charset="-122"/>
              </a:defRPr>
            </a:lvl4pPr>
            <a:lvl5pPr marL="2057400" indent="-228600">
              <a:defRPr sz="2400" baseline="-25000">
                <a:solidFill>
                  <a:schemeClr val="tx1"/>
                </a:solidFill>
                <a:latin typeface="Coronet"/>
                <a:ea typeface="宋体" panose="02010600030101010101" pitchFamily="2" charset="-122"/>
              </a:defRPr>
            </a:lvl5pPr>
            <a:lvl6pPr marL="25146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6pPr>
            <a:lvl7pPr marL="29718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7pPr>
            <a:lvl8pPr marL="34290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8pPr>
            <a:lvl9pPr marL="38862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9pPr>
          </a:lstStyle>
          <a:p>
            <a:fld id="{A7B9F59C-15B4-4420-8CFE-5A0D219291D4}" type="slidenum">
              <a:rPr lang="en-US" altLang="en-US" sz="1200" baseline="0" smtClean="0">
                <a:latin typeface="Times New Roman" panose="02020603050405020304" pitchFamily="18" charset="0"/>
              </a:rPr>
              <a:t>55</a:t>
            </a:fld>
            <a:endParaRPr lang="en-US" altLang="en-US" sz="1200" baseline="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1"/>
          <p:cNvSpPr>
            <a:spLocks noGrp="1" noChangeArrowheads="1"/>
          </p:cNvSpPr>
          <p:nvPr>
            <p:ph type="dt" sz="half" idx="10"/>
          </p:nvPr>
        </p:nvSpPr>
        <p:spPr/>
        <p:txBody>
          <a:bodyPr/>
          <a:lstStyle>
            <a:lvl1pPr>
              <a:defRPr/>
            </a:lvl1pPr>
          </a:lstStyle>
          <a:p>
            <a:pPr>
              <a:defRPr/>
            </a:pPr>
            <a:fld id="{519C7274-E99F-4FB8-AC89-BDF6A4ED4A99}" type="datetime1">
              <a:rPr lang="zh-CN" altLang="en-US" smtClean="0"/>
              <a:t>2025/1/6</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4EECC337-3E15-4F0B-A985-D21EB2DBF2B3}" type="slidenum">
              <a:rPr lang="zh-CN"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p:txBody>
          <a:bodyPr/>
          <a:lstStyle>
            <a:lvl1pPr>
              <a:defRPr/>
            </a:lvl1pPr>
          </a:lstStyle>
          <a:p>
            <a:pPr>
              <a:defRPr/>
            </a:pPr>
            <a:fld id="{BBB2724A-DD78-41D3-ADDE-419AE966969B}" type="datetime1">
              <a:rPr lang="zh-CN" altLang="en-US" smtClean="0"/>
              <a:t>2025/1/6</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C432533D-D6B7-4ED3-8F9E-2915E5EC6B1C}"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p:txBody>
          <a:bodyPr/>
          <a:lstStyle>
            <a:lvl1pPr>
              <a:defRPr/>
            </a:lvl1pPr>
          </a:lstStyle>
          <a:p>
            <a:pPr>
              <a:defRPr/>
            </a:pPr>
            <a:fld id="{C6418A3A-783E-4181-93BA-906B3A549E73}" type="datetime1">
              <a:rPr lang="zh-CN" altLang="en-US" smtClean="0"/>
              <a:t>2025/1/6</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BF42C7DF-B937-4B30-8028-EE12926656D8}"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p:txBody>
          <a:bodyPr/>
          <a:lstStyle>
            <a:lvl1pPr>
              <a:defRPr/>
            </a:lvl1pPr>
          </a:lstStyle>
          <a:p>
            <a:pPr>
              <a:defRPr/>
            </a:pPr>
            <a:fld id="{BDD68A5C-C004-40CB-AC27-9A3668EDF296}" type="datetime1">
              <a:rPr lang="zh-CN" altLang="en-US" smtClean="0"/>
              <a:t>2025/1/6</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A051375E-2889-496D-8EA9-C8E63C124764}"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p:txBody>
          <a:bodyPr/>
          <a:lstStyle>
            <a:lvl1pPr>
              <a:defRPr/>
            </a:lvl1pPr>
          </a:lstStyle>
          <a:p>
            <a:pPr>
              <a:defRPr/>
            </a:pPr>
            <a:fld id="{7858E4CD-12F6-4077-A0E8-A5499BD7874D}" type="datetime1">
              <a:rPr lang="zh-CN" altLang="en-US" smtClean="0"/>
              <a:t>2025/1/6</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35BA0A0B-8869-4B83-A1EC-4596A65F9611}"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p:txBody>
          <a:bodyPr/>
          <a:lstStyle>
            <a:lvl1pPr>
              <a:defRPr/>
            </a:lvl1pPr>
          </a:lstStyle>
          <a:p>
            <a:pPr>
              <a:defRPr/>
            </a:pPr>
            <a:fld id="{96E0AB9C-9E40-4CF8-A3B6-5339DD2FDD46}" type="datetime1">
              <a:rPr lang="zh-CN" altLang="en-US" smtClean="0"/>
              <a:t>2025/1/6</a:t>
            </a:fld>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E5D35C62-DC36-47F1-A2BC-73ED57AFFE6D}"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p:txBody>
          <a:bodyPr/>
          <a:lstStyle>
            <a:lvl1pPr>
              <a:defRPr/>
            </a:lvl1pPr>
          </a:lstStyle>
          <a:p>
            <a:pPr>
              <a:defRPr/>
            </a:pPr>
            <a:fld id="{EFCCD9A2-D7F0-4CF6-B893-5CBA79E96234}" type="datetime1">
              <a:rPr lang="zh-CN" altLang="en-US" smtClean="0"/>
              <a:t>2025/1/6</a:t>
            </a:fld>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78885729-83E0-470B-AFF9-D04BD94357DE}"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p:txBody>
          <a:bodyPr/>
          <a:lstStyle>
            <a:lvl1pPr>
              <a:defRPr/>
            </a:lvl1pPr>
          </a:lstStyle>
          <a:p>
            <a:pPr>
              <a:defRPr/>
            </a:pPr>
            <a:fld id="{B4259A07-972E-41E1-B840-3DECB3A87035}" type="datetime1">
              <a:rPr lang="zh-CN" altLang="en-US" smtClean="0"/>
              <a:t>2025/1/6</a:t>
            </a:fld>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AA9A0779-FAFC-41FD-B21B-3F12371CEE1A}"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fld id="{7CF1C445-7D94-47A5-A8D1-B2B75A510667}" type="datetime1">
              <a:rPr lang="zh-CN" altLang="en-US" smtClean="0"/>
              <a:t>2025/1/6</a:t>
            </a:fld>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D7A95649-ADB8-4F55-8B5D-CA5575E07BDC}"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p:txBody>
          <a:bodyPr/>
          <a:lstStyle>
            <a:lvl1pPr>
              <a:defRPr/>
            </a:lvl1pPr>
          </a:lstStyle>
          <a:p>
            <a:pPr>
              <a:defRPr/>
            </a:pPr>
            <a:fld id="{D8BCFAA2-F09E-49CC-A3E6-8EBEB00BAF54}" type="datetime1">
              <a:rPr lang="zh-CN" altLang="en-US" smtClean="0"/>
              <a:t>2025/1/6</a:t>
            </a:fld>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3AA507EE-5EF4-4378-BD44-51F769D970DF}"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p:txBody>
          <a:bodyPr/>
          <a:lstStyle>
            <a:lvl1pPr>
              <a:defRPr/>
            </a:lvl1pPr>
          </a:lstStyle>
          <a:p>
            <a:pPr>
              <a:defRPr/>
            </a:pPr>
            <a:fld id="{4FE869F8-FD50-4783-A56B-BA63707FDA61}" type="datetime1">
              <a:rPr lang="zh-CN" altLang="en-US" smtClean="0"/>
              <a:t>2025/1/6</a:t>
            </a:fld>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822464AC-1A06-4997-945B-504181A41F5A}"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1" lang="zh-CN" altLang="en-US" sz="2400">
              <a:latin typeface="Tahoma" panose="020B0604030504040204" pitchFamily="34" charset="0"/>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a:t>Click to edit Master title style</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7595"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baseline="0">
                <a:latin typeface="+mn-lt"/>
                <a:cs typeface="+mn-cs"/>
              </a:defRPr>
            </a:lvl1pPr>
          </a:lstStyle>
          <a:p>
            <a:pPr>
              <a:defRPr/>
            </a:pPr>
            <a:fld id="{C024D9C8-BDC8-4961-B5F3-565965FCBD0A}" type="datetime1">
              <a:rPr lang="zh-CN" altLang="en-US" smtClean="0"/>
              <a:t>2025/1/6</a:t>
            </a:fld>
            <a:endParaRPr lang="en-US" altLang="zh-CN"/>
          </a:p>
        </p:txBody>
      </p:sp>
      <p:sp>
        <p:nvSpPr>
          <p:cNvPr id="67596"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baseline="0">
                <a:latin typeface="+mn-lt"/>
                <a:cs typeface="+mn-cs"/>
              </a:defRPr>
            </a:lvl1pPr>
          </a:lstStyle>
          <a:p>
            <a:pPr>
              <a:defRPr/>
            </a:pPr>
            <a:endParaRPr lang="en-US" altLang="zh-CN"/>
          </a:p>
        </p:txBody>
      </p:sp>
      <p:sp>
        <p:nvSpPr>
          <p:cNvPr id="67597"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baseline="0">
                <a:latin typeface="+mn-lt"/>
                <a:cs typeface="+mn-cs"/>
              </a:defRPr>
            </a:lvl1pPr>
          </a:lstStyle>
          <a:p>
            <a:pPr>
              <a:defRPr/>
            </a:pPr>
            <a:fld id="{BF31AC94-0F5C-4670-943B-323E4AAA9F88}"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7.wmf"/><Relationship Id="rId2" Type="http://schemas.openxmlformats.org/officeDocument/2006/relationships/tags" Target="../tags/tag2.xml"/><Relationship Id="rId16" Type="http://schemas.openxmlformats.org/officeDocument/2006/relationships/oleObject" Target="../embeddings/oleObject11.bin"/><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26.wmf"/><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tags" Target="../tags/tag38.xml"/><Relationship Id="rId21" Type="http://schemas.openxmlformats.org/officeDocument/2006/relationships/tags" Target="../tags/tag33.xml"/><Relationship Id="rId42" Type="http://schemas.openxmlformats.org/officeDocument/2006/relationships/tags" Target="../tags/tag54.xml"/><Relationship Id="rId47" Type="http://schemas.openxmlformats.org/officeDocument/2006/relationships/tags" Target="../tags/tag59.xml"/><Relationship Id="rId63" Type="http://schemas.openxmlformats.org/officeDocument/2006/relationships/tags" Target="../tags/tag75.xml"/><Relationship Id="rId68" Type="http://schemas.openxmlformats.org/officeDocument/2006/relationships/image" Target="../media/image28.wmf"/><Relationship Id="rId84" Type="http://schemas.openxmlformats.org/officeDocument/2006/relationships/oleObject" Target="../embeddings/oleObject24.bin"/><Relationship Id="rId89" Type="http://schemas.openxmlformats.org/officeDocument/2006/relationships/oleObject" Target="../embeddings/oleObject28.bin"/><Relationship Id="rId16" Type="http://schemas.openxmlformats.org/officeDocument/2006/relationships/tags" Target="../tags/tag28.xml"/><Relationship Id="rId11" Type="http://schemas.openxmlformats.org/officeDocument/2006/relationships/tags" Target="../tags/tag23.xml"/><Relationship Id="rId32" Type="http://schemas.openxmlformats.org/officeDocument/2006/relationships/tags" Target="../tags/tag44.xml"/><Relationship Id="rId37" Type="http://schemas.openxmlformats.org/officeDocument/2006/relationships/tags" Target="../tags/tag49.xml"/><Relationship Id="rId53" Type="http://schemas.openxmlformats.org/officeDocument/2006/relationships/tags" Target="../tags/tag65.xml"/><Relationship Id="rId58" Type="http://schemas.openxmlformats.org/officeDocument/2006/relationships/tags" Target="../tags/tag70.xml"/><Relationship Id="rId74" Type="http://schemas.openxmlformats.org/officeDocument/2006/relationships/image" Target="../media/image30.wmf"/><Relationship Id="rId79" Type="http://schemas.openxmlformats.org/officeDocument/2006/relationships/oleObject" Target="../embeddings/oleObject21.bin"/><Relationship Id="rId5" Type="http://schemas.openxmlformats.org/officeDocument/2006/relationships/tags" Target="../tags/tag17.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tags" Target="../tags/tag42.xml"/><Relationship Id="rId35" Type="http://schemas.openxmlformats.org/officeDocument/2006/relationships/tags" Target="../tags/tag47.xml"/><Relationship Id="rId43" Type="http://schemas.openxmlformats.org/officeDocument/2006/relationships/tags" Target="../tags/tag55.xml"/><Relationship Id="rId48" Type="http://schemas.openxmlformats.org/officeDocument/2006/relationships/tags" Target="../tags/tag60.xml"/><Relationship Id="rId56" Type="http://schemas.openxmlformats.org/officeDocument/2006/relationships/tags" Target="../tags/tag68.xml"/><Relationship Id="rId64" Type="http://schemas.openxmlformats.org/officeDocument/2006/relationships/slideLayout" Target="../slideLayouts/slideLayout2.xml"/><Relationship Id="rId69" Type="http://schemas.openxmlformats.org/officeDocument/2006/relationships/oleObject" Target="../embeddings/oleObject14.bin"/><Relationship Id="rId77" Type="http://schemas.openxmlformats.org/officeDocument/2006/relationships/oleObject" Target="../embeddings/oleObject19.bin"/><Relationship Id="rId8" Type="http://schemas.openxmlformats.org/officeDocument/2006/relationships/tags" Target="../tags/tag20.xml"/><Relationship Id="rId51" Type="http://schemas.openxmlformats.org/officeDocument/2006/relationships/tags" Target="../tags/tag63.xml"/><Relationship Id="rId72" Type="http://schemas.openxmlformats.org/officeDocument/2006/relationships/oleObject" Target="../embeddings/oleObject16.bin"/><Relationship Id="rId80" Type="http://schemas.openxmlformats.org/officeDocument/2006/relationships/image" Target="../media/image32.wmf"/><Relationship Id="rId85" Type="http://schemas.openxmlformats.org/officeDocument/2006/relationships/oleObject" Target="../embeddings/oleObject25.bin"/><Relationship Id="rId3" Type="http://schemas.openxmlformats.org/officeDocument/2006/relationships/tags" Target="../tags/tag15.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33" Type="http://schemas.openxmlformats.org/officeDocument/2006/relationships/tags" Target="../tags/tag45.xml"/><Relationship Id="rId38" Type="http://schemas.openxmlformats.org/officeDocument/2006/relationships/tags" Target="../tags/tag50.xml"/><Relationship Id="rId46" Type="http://schemas.openxmlformats.org/officeDocument/2006/relationships/tags" Target="../tags/tag58.xml"/><Relationship Id="rId59" Type="http://schemas.openxmlformats.org/officeDocument/2006/relationships/tags" Target="../tags/tag71.xml"/><Relationship Id="rId67" Type="http://schemas.openxmlformats.org/officeDocument/2006/relationships/oleObject" Target="../embeddings/oleObject13.bin"/><Relationship Id="rId20" Type="http://schemas.openxmlformats.org/officeDocument/2006/relationships/tags" Target="../tags/tag32.xml"/><Relationship Id="rId41" Type="http://schemas.openxmlformats.org/officeDocument/2006/relationships/tags" Target="../tags/tag53.xml"/><Relationship Id="rId54" Type="http://schemas.openxmlformats.org/officeDocument/2006/relationships/tags" Target="../tags/tag66.xml"/><Relationship Id="rId62" Type="http://schemas.openxmlformats.org/officeDocument/2006/relationships/tags" Target="../tags/tag74.xml"/><Relationship Id="rId70" Type="http://schemas.openxmlformats.org/officeDocument/2006/relationships/image" Target="../media/image29.wmf"/><Relationship Id="rId75" Type="http://schemas.openxmlformats.org/officeDocument/2006/relationships/oleObject" Target="../embeddings/oleObject18.bin"/><Relationship Id="rId83" Type="http://schemas.openxmlformats.org/officeDocument/2006/relationships/oleObject" Target="../embeddings/oleObject23.bin"/><Relationship Id="rId88" Type="http://schemas.openxmlformats.org/officeDocument/2006/relationships/image" Target="../media/image27.wmf"/><Relationship Id="rId1" Type="http://schemas.openxmlformats.org/officeDocument/2006/relationships/tags" Target="../tags/tag13.xml"/><Relationship Id="rId6" Type="http://schemas.openxmlformats.org/officeDocument/2006/relationships/tags" Target="../tags/tag18.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36" Type="http://schemas.openxmlformats.org/officeDocument/2006/relationships/tags" Target="../tags/tag48.xml"/><Relationship Id="rId49" Type="http://schemas.openxmlformats.org/officeDocument/2006/relationships/tags" Target="../tags/tag61.xml"/><Relationship Id="rId57" Type="http://schemas.openxmlformats.org/officeDocument/2006/relationships/tags" Target="../tags/tag69.xml"/><Relationship Id="rId10" Type="http://schemas.openxmlformats.org/officeDocument/2006/relationships/tags" Target="../tags/tag22.xml"/><Relationship Id="rId31" Type="http://schemas.openxmlformats.org/officeDocument/2006/relationships/tags" Target="../tags/tag43.xml"/><Relationship Id="rId44" Type="http://schemas.openxmlformats.org/officeDocument/2006/relationships/tags" Target="../tags/tag56.xml"/><Relationship Id="rId52" Type="http://schemas.openxmlformats.org/officeDocument/2006/relationships/tags" Target="../tags/tag64.xml"/><Relationship Id="rId60" Type="http://schemas.openxmlformats.org/officeDocument/2006/relationships/tags" Target="../tags/tag72.xml"/><Relationship Id="rId65" Type="http://schemas.openxmlformats.org/officeDocument/2006/relationships/oleObject" Target="../embeddings/oleObject12.bin"/><Relationship Id="rId73" Type="http://schemas.openxmlformats.org/officeDocument/2006/relationships/oleObject" Target="../embeddings/oleObject17.bin"/><Relationship Id="rId78" Type="http://schemas.openxmlformats.org/officeDocument/2006/relationships/oleObject" Target="../embeddings/oleObject20.bin"/><Relationship Id="rId81" Type="http://schemas.openxmlformats.org/officeDocument/2006/relationships/oleObject" Target="../embeddings/oleObject22.bin"/><Relationship Id="rId86" Type="http://schemas.openxmlformats.org/officeDocument/2006/relationships/oleObject" Target="../embeddings/oleObject26.bin"/><Relationship Id="rId4" Type="http://schemas.openxmlformats.org/officeDocument/2006/relationships/tags" Target="../tags/tag16.xml"/><Relationship Id="rId9" Type="http://schemas.openxmlformats.org/officeDocument/2006/relationships/tags" Target="../tags/tag21.xml"/><Relationship Id="rId13" Type="http://schemas.openxmlformats.org/officeDocument/2006/relationships/tags" Target="../tags/tag25.xml"/><Relationship Id="rId18" Type="http://schemas.openxmlformats.org/officeDocument/2006/relationships/tags" Target="../tags/tag30.xml"/><Relationship Id="rId39" Type="http://schemas.openxmlformats.org/officeDocument/2006/relationships/tags" Target="../tags/tag51.xml"/><Relationship Id="rId34" Type="http://schemas.openxmlformats.org/officeDocument/2006/relationships/tags" Target="../tags/tag46.xml"/><Relationship Id="rId50" Type="http://schemas.openxmlformats.org/officeDocument/2006/relationships/tags" Target="../tags/tag62.xml"/><Relationship Id="rId55" Type="http://schemas.openxmlformats.org/officeDocument/2006/relationships/tags" Target="../tags/tag67.xml"/><Relationship Id="rId76" Type="http://schemas.openxmlformats.org/officeDocument/2006/relationships/image" Target="../media/image31.wmf"/><Relationship Id="rId7" Type="http://schemas.openxmlformats.org/officeDocument/2006/relationships/tags" Target="../tags/tag19.xml"/><Relationship Id="rId71" Type="http://schemas.openxmlformats.org/officeDocument/2006/relationships/oleObject" Target="../embeddings/oleObject15.bin"/><Relationship Id="rId2" Type="http://schemas.openxmlformats.org/officeDocument/2006/relationships/tags" Target="../tags/tag14.xml"/><Relationship Id="rId29" Type="http://schemas.openxmlformats.org/officeDocument/2006/relationships/tags" Target="../tags/tag41.xml"/><Relationship Id="rId24" Type="http://schemas.openxmlformats.org/officeDocument/2006/relationships/tags" Target="../tags/tag36.xml"/><Relationship Id="rId40" Type="http://schemas.openxmlformats.org/officeDocument/2006/relationships/tags" Target="../tags/tag52.xml"/><Relationship Id="rId45" Type="http://schemas.openxmlformats.org/officeDocument/2006/relationships/tags" Target="../tags/tag57.xml"/><Relationship Id="rId66" Type="http://schemas.openxmlformats.org/officeDocument/2006/relationships/image" Target="../media/image26.wmf"/><Relationship Id="rId87" Type="http://schemas.openxmlformats.org/officeDocument/2006/relationships/oleObject" Target="../embeddings/oleObject27.bin"/><Relationship Id="rId61" Type="http://schemas.openxmlformats.org/officeDocument/2006/relationships/tags" Target="../tags/tag73.xml"/><Relationship Id="rId82" Type="http://schemas.openxmlformats.org/officeDocument/2006/relationships/image" Target="../media/image33.wmf"/><Relationship Id="rId19"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35.wmf"/><Relationship Id="rId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37.wmf"/><Relationship Id="rId4"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image" Target="../media/image39.wmf"/><Relationship Id="rId2" Type="http://schemas.openxmlformats.org/officeDocument/2006/relationships/tags" Target="../tags/tag78.xml"/><Relationship Id="rId16"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tags" Target="../tags/tag91.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oleObject" Target="../embeddings/oleObject35.bin"/><Relationship Id="rId5" Type="http://schemas.openxmlformats.org/officeDocument/2006/relationships/image" Target="../media/image43.wmf"/><Relationship Id="rId4"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52.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39.bin"/><Relationship Id="rId1" Type="http://schemas.openxmlformats.org/officeDocument/2006/relationships/slideLayout" Target="../slideLayouts/slideLayout2.xml"/><Relationship Id="rId5" Type="http://schemas.openxmlformats.org/officeDocument/2006/relationships/image" Target="../media/image55.wmf"/><Relationship Id="rId4"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4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59.w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48.bin"/><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oleObject" Target="../embeddings/oleObject49.bin"/></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76.wmf"/><Relationship Id="rId7" Type="http://schemas.openxmlformats.org/officeDocument/2006/relationships/image" Target="../media/image78.wmf"/><Relationship Id="rId2"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oleObject" Target="../embeddings/oleObject52.bin"/><Relationship Id="rId5" Type="http://schemas.openxmlformats.org/officeDocument/2006/relationships/image" Target="../media/image77.wmf"/><Relationship Id="rId4" Type="http://schemas.openxmlformats.org/officeDocument/2006/relationships/oleObject" Target="../embeddings/oleObject51.bin"/><Relationship Id="rId9" Type="http://schemas.openxmlformats.org/officeDocument/2006/relationships/image" Target="../media/image79.wmf"/></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wmf"/><Relationship Id="rId5" Type="http://schemas.openxmlformats.org/officeDocument/2006/relationships/oleObject" Target="../embeddings/oleObject55.bin"/><Relationship Id="rId4" Type="http://schemas.openxmlformats.org/officeDocument/2006/relationships/image" Target="../media/image82.wmf"/></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hyperlink" Target="http://www.xjtlu.edu.cn/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emf"/><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p:nvPr/>
        </p:nvSpPr>
        <p:spPr>
          <a:xfrm>
            <a:off x="457200" y="4903788"/>
            <a:ext cx="7646988" cy="600075"/>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en-US" sz="2800" b="1" cap="all">
                <a:solidFill>
                  <a:srgbClr val="000044"/>
                </a:solidFill>
                <a:latin typeface="Calibri" panose="020F0502020204030204"/>
                <a:cs typeface="Calibri" panose="020F0502020204030204"/>
              </a:rPr>
              <a:t>Review of L8-L14</a:t>
            </a:r>
            <a:endParaRPr lang="en-US" sz="2800" b="1" cap="all" dirty="0">
              <a:solidFill>
                <a:srgbClr val="000044"/>
              </a:solidFill>
              <a:latin typeface="Calibri" panose="020F0502020204030204"/>
              <a:cs typeface="Calibri" panose="020F0502020204030204"/>
            </a:endParaRPr>
          </a:p>
        </p:txBody>
      </p:sp>
      <p:sp>
        <p:nvSpPr>
          <p:cNvPr id="11267" name="TextBox 2"/>
          <p:cNvSpPr txBox="1">
            <a:spLocks noChangeArrowheads="1"/>
          </p:cNvSpPr>
          <p:nvPr/>
        </p:nvSpPr>
        <p:spPr bwMode="auto">
          <a:xfrm>
            <a:off x="457200" y="5421313"/>
            <a:ext cx="76469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Coronet"/>
                <a:ea typeface="宋体" panose="02010600030101010101" pitchFamily="2" charset="-122"/>
              </a:defRPr>
            </a:lvl1pPr>
            <a:lvl2pPr marL="742950" indent="-285750">
              <a:defRPr sz="2400" baseline="-25000">
                <a:solidFill>
                  <a:schemeClr val="tx1"/>
                </a:solidFill>
                <a:latin typeface="Coronet"/>
                <a:ea typeface="宋体" panose="02010600030101010101" pitchFamily="2" charset="-122"/>
              </a:defRPr>
            </a:lvl2pPr>
            <a:lvl3pPr marL="1143000" indent="-228600">
              <a:defRPr sz="2400" baseline="-25000">
                <a:solidFill>
                  <a:schemeClr val="tx1"/>
                </a:solidFill>
                <a:latin typeface="Coronet"/>
                <a:ea typeface="宋体" panose="02010600030101010101" pitchFamily="2" charset="-122"/>
              </a:defRPr>
            </a:lvl3pPr>
            <a:lvl4pPr marL="1600200" indent="-228600">
              <a:defRPr sz="2400" baseline="-25000">
                <a:solidFill>
                  <a:schemeClr val="tx1"/>
                </a:solidFill>
                <a:latin typeface="Coronet"/>
                <a:ea typeface="宋体" panose="02010600030101010101" pitchFamily="2" charset="-122"/>
              </a:defRPr>
            </a:lvl4pPr>
            <a:lvl5pPr marL="2057400" indent="-228600">
              <a:defRPr sz="2400" baseline="-25000">
                <a:solidFill>
                  <a:schemeClr val="tx1"/>
                </a:solidFill>
                <a:latin typeface="Coronet"/>
                <a:ea typeface="宋体" panose="02010600030101010101" pitchFamily="2" charset="-122"/>
              </a:defRPr>
            </a:lvl5pPr>
            <a:lvl6pPr marL="25146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6pPr>
            <a:lvl7pPr marL="29718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7pPr>
            <a:lvl8pPr marL="34290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8pPr>
            <a:lvl9pPr marL="3886200" indent="-228600" eaLnBrk="0" fontAlgn="base" hangingPunct="0">
              <a:spcBef>
                <a:spcPct val="0"/>
              </a:spcBef>
              <a:spcAft>
                <a:spcPct val="0"/>
              </a:spcAft>
              <a:defRPr sz="2400" baseline="-25000">
                <a:solidFill>
                  <a:schemeClr val="tx1"/>
                </a:solidFill>
                <a:latin typeface="Coronet"/>
                <a:ea typeface="宋体" panose="02010600030101010101" pitchFamily="2" charset="-122"/>
              </a:defRPr>
            </a:lvl9pPr>
          </a:lstStyle>
          <a:p>
            <a:r>
              <a:rPr lang="en-US" altLang="zh-CN" sz="1800" b="1" dirty="0">
                <a:latin typeface="Arial" panose="020B0604020202020204" pitchFamily="34" charset="0"/>
              </a:rPr>
              <a:t>INT301  Bio-computation, Week 14, 2024</a:t>
            </a:r>
          </a:p>
        </p:txBody>
      </p:sp>
      <p:sp>
        <p:nvSpPr>
          <p:cNvPr id="6" name="Rectangle 5"/>
          <p:cNvSpPr/>
          <p:nvPr/>
        </p:nvSpPr>
        <p:spPr>
          <a:xfrm rot="10800000">
            <a:off x="-50800" y="6672263"/>
            <a:ext cx="9263063" cy="214312"/>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269"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t="11497" b="11314"/>
          <a:stretch>
            <a:fillRect/>
          </a:stretch>
        </p:blipFill>
        <p:spPr>
          <a:xfrm>
            <a:off x="-50800" y="0"/>
            <a:ext cx="9263063" cy="4768850"/>
          </a:xfrm>
        </p:spPr>
      </p:pic>
      <p:pic>
        <p:nvPicPr>
          <p:cNvPr id="11270" name="Picture 7" descr="Shield-navy(rgb for onlin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2800" y="5929313"/>
            <a:ext cx="355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Elman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10</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2531" name="Rectangle 3"/>
          <p:cNvSpPr>
            <a:spLocks noGrp="1" noChangeArrowheads="1"/>
          </p:cNvSpPr>
          <p:nvPr>
            <p:ph type="body" idx="1"/>
          </p:nvPr>
        </p:nvSpPr>
        <p:spPr>
          <a:xfrm>
            <a:off x="323528" y="2060277"/>
            <a:ext cx="8496300" cy="4537075"/>
          </a:xfrm>
        </p:spPr>
        <p:txBody>
          <a:bodyPr/>
          <a:lstStyle/>
          <a:p>
            <a:pPr>
              <a:lnSpc>
                <a:spcPct val="90000"/>
              </a:lnSpc>
            </a:pPr>
            <a:r>
              <a:rPr lang="en-US" altLang="zh-CN" sz="2800" dirty="0"/>
              <a:t>Sometimes, we require our model to be sensitive to inputs that were presented some time ago. </a:t>
            </a:r>
          </a:p>
          <a:p>
            <a:pPr>
              <a:lnSpc>
                <a:spcPct val="90000"/>
              </a:lnSpc>
            </a:pPr>
            <a:r>
              <a:rPr lang="en-US" altLang="zh-CN" sz="2800" dirty="0"/>
              <a:t>In other words, our requirement is not met by a function (no matter how complex it may be) and demands </a:t>
            </a:r>
            <a:r>
              <a:rPr lang="en-US" altLang="zh-CN" sz="2800" b="1" dirty="0"/>
              <a:t>a model which maintains a </a:t>
            </a:r>
            <a:r>
              <a:rPr lang="en-US" altLang="zh-CN" sz="2800" b="1" i="1" dirty="0">
                <a:solidFill>
                  <a:srgbClr val="FF0000"/>
                </a:solidFill>
              </a:rPr>
              <a:t>state</a:t>
            </a:r>
            <a:r>
              <a:rPr lang="en-US" altLang="zh-CN" sz="2800" dirty="0"/>
              <a:t>, or </a:t>
            </a:r>
            <a:r>
              <a:rPr lang="en-US" altLang="zh-CN" sz="2800" b="1" dirty="0">
                <a:solidFill>
                  <a:srgbClr val="FF0000"/>
                </a:solidFill>
              </a:rPr>
              <a:t>memory</a:t>
            </a:r>
            <a:r>
              <a:rPr lang="en-US" altLang="zh-CN" sz="2800" dirty="0"/>
              <a:t>, over several presentations.</a:t>
            </a:r>
          </a:p>
          <a:p>
            <a:pPr>
              <a:lnSpc>
                <a:spcPct val="90000"/>
              </a:lnSpc>
            </a:pPr>
            <a:r>
              <a:rPr lang="en-US" altLang="zh-CN" sz="2800" dirty="0"/>
              <a:t>Which applications need memory? </a:t>
            </a:r>
          </a:p>
          <a:p>
            <a:pPr lvl="1">
              <a:lnSpc>
                <a:spcPct val="90000"/>
              </a:lnSpc>
            </a:pPr>
            <a:r>
              <a:rPr lang="en-US" altLang="zh-CN" sz="2400" b="1" dirty="0">
                <a:solidFill>
                  <a:srgbClr val="0000FF"/>
                </a:solidFill>
              </a:rPr>
              <a:t>sequential input</a:t>
            </a:r>
            <a:r>
              <a:rPr lang="en-US" altLang="zh-CN" sz="2400" dirty="0">
                <a:solidFill>
                  <a:srgbClr val="0000FF"/>
                </a:solidFill>
              </a:rPr>
              <a:t> </a:t>
            </a:r>
            <a:r>
              <a:rPr lang="en-US" altLang="zh-CN" sz="2400" dirty="0"/>
              <a:t>(e.g. language understanding, robot exploration, ...), </a:t>
            </a:r>
          </a:p>
          <a:p>
            <a:pPr lvl="1">
              <a:lnSpc>
                <a:spcPct val="90000"/>
              </a:lnSpc>
            </a:pPr>
            <a:r>
              <a:rPr lang="en-US" altLang="zh-CN" sz="2400" b="1" dirty="0">
                <a:solidFill>
                  <a:srgbClr val="0000FF"/>
                </a:solidFill>
              </a:rPr>
              <a:t>sequential output </a:t>
            </a:r>
            <a:r>
              <a:rPr lang="en-US" altLang="zh-CN" sz="2400" dirty="0"/>
              <a:t>(e.g. speech, route planning, ...), or combinations of the above.</a:t>
            </a:r>
          </a:p>
          <a:p>
            <a:pPr>
              <a:lnSpc>
                <a:spcPct val="90000"/>
              </a:lnSpc>
            </a:pPr>
            <a:endParaRPr lang="zh-CN"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Elman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11</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42684"/>
            <a:ext cx="2880000" cy="178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988840"/>
            <a:ext cx="2880000" cy="16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矩形 3"/>
          <p:cNvSpPr>
            <a:spLocks noChangeArrowheads="1"/>
          </p:cNvSpPr>
          <p:nvPr/>
        </p:nvSpPr>
        <p:spPr bwMode="auto">
          <a:xfrm>
            <a:off x="4693692" y="4038252"/>
            <a:ext cx="44503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Char char="•"/>
            </a:pPr>
            <a:r>
              <a:rPr lang="en-US" altLang="zh-CN" sz="2000" baseline="0" dirty="0"/>
              <a:t>At least one connection cycle</a:t>
            </a:r>
          </a:p>
          <a:p>
            <a:pPr eaLnBrk="1" hangingPunct="1">
              <a:spcBef>
                <a:spcPct val="0"/>
              </a:spcBef>
              <a:buClrTx/>
              <a:buSzTx/>
              <a:buFont typeface="Arial" panose="020B0604020202020204" pitchFamily="34" charset="0"/>
              <a:buChar char="•"/>
            </a:pPr>
            <a:r>
              <a:rPr lang="en-US" altLang="zh-CN" sz="2000" baseline="0" dirty="0"/>
              <a:t>Activation can "reverberate", persist even with no input</a:t>
            </a:r>
          </a:p>
          <a:p>
            <a:pPr eaLnBrk="1" hangingPunct="1">
              <a:spcBef>
                <a:spcPct val="0"/>
              </a:spcBef>
              <a:buClrTx/>
              <a:buSzTx/>
              <a:buFont typeface="Arial" panose="020B0604020202020204" pitchFamily="34" charset="0"/>
              <a:buChar char="•"/>
            </a:pPr>
            <a:r>
              <a:rPr lang="en-US" altLang="zh-CN" sz="2000" baseline="0" dirty="0"/>
              <a:t>System with memory</a:t>
            </a:r>
          </a:p>
          <a:p>
            <a:pPr eaLnBrk="1" hangingPunct="1">
              <a:spcBef>
                <a:spcPct val="0"/>
              </a:spcBef>
              <a:buClrTx/>
              <a:buSzTx/>
              <a:buFont typeface="Arial" panose="020B0604020202020204" pitchFamily="34" charset="0"/>
              <a:buChar char="•"/>
            </a:pPr>
            <a:r>
              <a:rPr lang="en-US" altLang="zh-CN" sz="2000" baseline="0" dirty="0"/>
              <a:t>Mathematically, RNNs implement dynamical systems.</a:t>
            </a:r>
            <a:endParaRPr lang="zh-CN" altLang="en-US" sz="2000" dirty="0"/>
          </a:p>
        </p:txBody>
      </p:sp>
      <p:sp>
        <p:nvSpPr>
          <p:cNvPr id="7" name="Line 9"/>
          <p:cNvSpPr>
            <a:spLocks noChangeShapeType="1"/>
          </p:cNvSpPr>
          <p:nvPr/>
        </p:nvSpPr>
        <p:spPr bwMode="auto">
          <a:xfrm>
            <a:off x="4572000" y="1988840"/>
            <a:ext cx="0" cy="4572000"/>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矩形 3"/>
          <p:cNvSpPr>
            <a:spLocks noChangeArrowheads="1"/>
          </p:cNvSpPr>
          <p:nvPr/>
        </p:nvSpPr>
        <p:spPr bwMode="auto">
          <a:xfrm>
            <a:off x="323528" y="4038252"/>
            <a:ext cx="39604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Arial" panose="020B0604020202020204" pitchFamily="34" charset="0"/>
              <a:buChar char="•"/>
            </a:pPr>
            <a:r>
              <a:rPr lang="en-US" altLang="zh-CN" sz="2000" baseline="0" dirty="0"/>
              <a:t>Connections only "from left to right", no connection cycle</a:t>
            </a:r>
          </a:p>
          <a:p>
            <a:pPr eaLnBrk="1" hangingPunct="1">
              <a:spcBef>
                <a:spcPct val="0"/>
              </a:spcBef>
              <a:buClrTx/>
              <a:buSzTx/>
              <a:buFont typeface="Arial" panose="020B0604020202020204" pitchFamily="34" charset="0"/>
              <a:buChar char="•"/>
            </a:pPr>
            <a:r>
              <a:rPr lang="en-US" altLang="zh-CN" sz="2000" baseline="0" dirty="0"/>
              <a:t>Activation is fed forward from input to output through "hidden layers"</a:t>
            </a:r>
          </a:p>
          <a:p>
            <a:pPr eaLnBrk="1" hangingPunct="1">
              <a:spcBef>
                <a:spcPct val="0"/>
              </a:spcBef>
              <a:buClrTx/>
              <a:buSzTx/>
              <a:buFont typeface="Arial" panose="020B0604020202020204" pitchFamily="34" charset="0"/>
              <a:buChar char="•"/>
            </a:pPr>
            <a:r>
              <a:rPr lang="en-US" altLang="zh-CN" sz="2000" baseline="0" dirty="0"/>
              <a:t>No memory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Elman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12</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7891" name="Rectangle 3"/>
          <p:cNvSpPr>
            <a:spLocks noGrp="1" noChangeArrowheads="1"/>
          </p:cNvSpPr>
          <p:nvPr>
            <p:ph type="body" sz="half" idx="1"/>
          </p:nvPr>
        </p:nvSpPr>
        <p:spPr>
          <a:xfrm>
            <a:off x="98721" y="2379922"/>
            <a:ext cx="4608513" cy="1699493"/>
          </a:xfrm>
          <a:solidFill>
            <a:schemeClr val="bg1"/>
          </a:solidFill>
        </p:spPr>
        <p:txBody>
          <a:bodyPr/>
          <a:lstStyle/>
          <a:p>
            <a:pPr>
              <a:spcBef>
                <a:spcPct val="0"/>
              </a:spcBef>
            </a:pPr>
            <a:r>
              <a:rPr lang="en-US" altLang="zh-CN" sz="2400" dirty="0"/>
              <a:t>Elman network which typically distinguishes between </a:t>
            </a:r>
            <a:r>
              <a:rPr lang="en-US" altLang="zh-CN" sz="2400" b="1" dirty="0"/>
              <a:t>a state-output function and an input-state mapping</a:t>
            </a:r>
            <a:r>
              <a:rPr lang="en-US" altLang="zh-CN" sz="2400" dirty="0"/>
              <a:t>.</a:t>
            </a:r>
            <a:endParaRPr lang="zh-CN" altLang="en-US" sz="2400" dirty="0"/>
          </a:p>
        </p:txBody>
      </p:sp>
      <p:sp>
        <p:nvSpPr>
          <p:cNvPr id="22534" name="Rectangle 5"/>
          <p:cNvSpPr>
            <a:spLocks noChangeArrowheads="1"/>
          </p:cNvSpPr>
          <p:nvPr/>
        </p:nvSpPr>
        <p:spPr bwMode="auto">
          <a:xfrm>
            <a:off x="427161" y="5410125"/>
            <a:ext cx="436086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baseline="0" dirty="0">
                <a:latin typeface="+mn-lt"/>
              </a:rPr>
              <a:t>where </a:t>
            </a:r>
            <a:r>
              <a:rPr lang="en-US" altLang="zh-CN" i="1" baseline="0" dirty="0">
                <a:latin typeface="+mn-lt"/>
              </a:rPr>
              <a:t>y</a:t>
            </a:r>
            <a:r>
              <a:rPr lang="en-US" altLang="zh-CN" baseline="0" dirty="0">
                <a:latin typeface="+mn-lt"/>
              </a:rPr>
              <a:t> is the output, </a:t>
            </a:r>
            <a:r>
              <a:rPr lang="en-US" altLang="zh-CN" i="1" baseline="0" dirty="0">
                <a:latin typeface="+mn-lt"/>
              </a:rPr>
              <a:t>x</a:t>
            </a:r>
            <a:r>
              <a:rPr lang="en-US" altLang="zh-CN" baseline="0" dirty="0">
                <a:latin typeface="+mn-lt"/>
              </a:rPr>
              <a:t> is the </a:t>
            </a:r>
          </a:p>
          <a:p>
            <a:pPr>
              <a:defRPr/>
            </a:pPr>
            <a:r>
              <a:rPr lang="en-US" altLang="zh-CN" baseline="0" dirty="0">
                <a:latin typeface="+mn-lt"/>
              </a:rPr>
              <a:t>input and </a:t>
            </a:r>
            <a:r>
              <a:rPr lang="en-US" altLang="zh-CN" i="1" baseline="0" dirty="0">
                <a:solidFill>
                  <a:srgbClr val="0000FF"/>
                </a:solidFill>
                <a:latin typeface="+mn-lt"/>
              </a:rPr>
              <a:t>z</a:t>
            </a:r>
            <a:r>
              <a:rPr lang="en-US" altLang="zh-CN" baseline="0" dirty="0">
                <a:solidFill>
                  <a:srgbClr val="0000FF"/>
                </a:solidFill>
                <a:latin typeface="+mn-lt"/>
              </a:rPr>
              <a:t> is the state</a:t>
            </a:r>
            <a:r>
              <a:rPr lang="en-US" altLang="zh-CN" baseline="0" dirty="0">
                <a:latin typeface="+mn-lt"/>
              </a:rPr>
              <a:t>. </a:t>
            </a:r>
            <a:r>
              <a:rPr lang="en-US" altLang="zh-CN" i="1" baseline="0" dirty="0">
                <a:latin typeface="+mn-lt"/>
              </a:rPr>
              <a:t>t</a:t>
            </a:r>
            <a:r>
              <a:rPr lang="en-US" altLang="zh-CN" baseline="0" dirty="0">
                <a:latin typeface="+mn-lt"/>
              </a:rPr>
              <a:t> is an</a:t>
            </a:r>
          </a:p>
          <a:p>
            <a:pPr>
              <a:defRPr/>
            </a:pPr>
            <a:r>
              <a:rPr lang="en-US" altLang="zh-CN" baseline="0" dirty="0">
                <a:latin typeface="+mn-lt"/>
              </a:rPr>
              <a:t>index in time. </a:t>
            </a:r>
          </a:p>
        </p:txBody>
      </p:sp>
      <p:pic>
        <p:nvPicPr>
          <p:cNvPr id="37895" name="Picture 9" descr="sr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205633"/>
            <a:ext cx="37750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7" name="Object 11"/>
          <p:cNvGraphicFramePr>
            <a:graphicFrameLocks noGrp="1" noChangeAspect="1"/>
          </p:cNvGraphicFramePr>
          <p:nvPr/>
        </p:nvGraphicFramePr>
        <p:xfrm>
          <a:off x="1359195" y="4097100"/>
          <a:ext cx="2087563" cy="1101725"/>
        </p:xfrm>
        <a:graphic>
          <a:graphicData uri="http://schemas.openxmlformats.org/presentationml/2006/ole">
            <mc:AlternateContent xmlns:mc="http://schemas.openxmlformats.org/markup-compatibility/2006">
              <mc:Choice xmlns:v="urn:schemas-microsoft-com:vml" Requires="v">
                <p:oleObj name="公式" r:id="rId3" imgW="914400" imgH="482600" progId="Equation.3">
                  <p:embed/>
                </p:oleObj>
              </mc:Choice>
              <mc:Fallback>
                <p:oleObj name="公式" r:id="rId3" imgW="914400" imgH="482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195" y="4097100"/>
                        <a:ext cx="2087563" cy="1101725"/>
                      </a:xfrm>
                      <a:prstGeom prst="rect">
                        <a:avLst/>
                      </a:prstGeom>
                      <a:solidFill>
                        <a:srgbClr val="FFFF00"/>
                      </a:solidFill>
                      <a:ln w="9525">
                        <a:solidFill>
                          <a:srgbClr val="0000FF"/>
                        </a:solidFill>
                        <a:miter lim="800000"/>
                        <a:headEnd/>
                        <a:tailEnd/>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Elman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13</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23236" name="Rectangle 4"/>
          <p:cNvSpPr>
            <a:spLocks noGrp="1" noChangeArrowheads="1"/>
          </p:cNvSpPr>
          <p:nvPr>
            <p:ph type="body" sz="half" idx="1"/>
          </p:nvPr>
        </p:nvSpPr>
        <p:spPr>
          <a:xfrm>
            <a:off x="107504" y="2171441"/>
            <a:ext cx="4644008" cy="4464496"/>
          </a:xfrm>
          <a:solidFill>
            <a:schemeClr val="bg1"/>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80000"/>
              </a:lnSpc>
              <a:buFont typeface="Wingdings" panose="05000000000000000000" pitchFamily="2" charset="2"/>
              <a:buNone/>
            </a:pPr>
            <a:r>
              <a:rPr lang="en-US" altLang="zh-CN" sz="2100" b="1" dirty="0"/>
              <a:t>Four layers of Elman network</a:t>
            </a:r>
            <a:endParaRPr lang="zh-CN" altLang="en-US" sz="2100" b="1" dirty="0"/>
          </a:p>
          <a:p>
            <a:pPr algn="just">
              <a:lnSpc>
                <a:spcPct val="80000"/>
              </a:lnSpc>
            </a:pPr>
            <a:r>
              <a:rPr lang="en-US" altLang="zh-CN" sz="2100" b="1" dirty="0"/>
              <a:t>Input layer</a:t>
            </a:r>
            <a:r>
              <a:rPr lang="zh-CN" altLang="en-US" sz="2100" dirty="0"/>
              <a:t>  </a:t>
            </a:r>
          </a:p>
          <a:p>
            <a:pPr algn="just">
              <a:lnSpc>
                <a:spcPct val="80000"/>
              </a:lnSpc>
            </a:pPr>
            <a:r>
              <a:rPr lang="en-US" altLang="zh-CN" sz="2100" b="1" dirty="0"/>
              <a:t>Hidden layer</a:t>
            </a:r>
            <a:r>
              <a:rPr lang="en-US" altLang="zh-CN" sz="2100" dirty="0"/>
              <a:t> forming internal representation </a:t>
            </a:r>
            <a:endParaRPr lang="zh-CN" altLang="en-US" sz="2100" dirty="0"/>
          </a:p>
          <a:p>
            <a:pPr algn="just">
              <a:lnSpc>
                <a:spcPct val="80000"/>
              </a:lnSpc>
            </a:pPr>
            <a:r>
              <a:rPr lang="en-US" altLang="zh-CN" sz="2100" b="1" dirty="0">
                <a:solidFill>
                  <a:srgbClr val="FF0000"/>
                </a:solidFill>
              </a:rPr>
              <a:t>Context layer </a:t>
            </a:r>
          </a:p>
          <a:p>
            <a:pPr algn="just">
              <a:lnSpc>
                <a:spcPct val="80000"/>
              </a:lnSpc>
              <a:buFont typeface="Wingdings" panose="05000000000000000000" pitchFamily="2" charset="2"/>
              <a:buNone/>
            </a:pPr>
            <a:r>
              <a:rPr lang="en-US" altLang="zh-CN" sz="2100" dirty="0"/>
              <a:t>	The value of the context neuron is used as an extra input signal for all the neurons in the hidden layer one time step later. In an Elman network, the weights from the hidden layer to the context layer are set to one and are fixed because the values of the context neurons have to be copied exactly </a:t>
            </a:r>
          </a:p>
          <a:p>
            <a:pPr algn="just">
              <a:lnSpc>
                <a:spcPct val="80000"/>
              </a:lnSpc>
            </a:pPr>
            <a:r>
              <a:rPr lang="en-US" altLang="zh-CN" sz="2100" b="1" dirty="0"/>
              <a:t>Output layer</a:t>
            </a:r>
            <a:r>
              <a:rPr lang="en-US" altLang="zh-CN" sz="2100" dirty="0"/>
              <a:t> linear combination</a:t>
            </a:r>
            <a:endParaRPr lang="zh-CN" altLang="en-US" sz="2100" dirty="0"/>
          </a:p>
        </p:txBody>
      </p:sp>
      <p:pic>
        <p:nvPicPr>
          <p:cNvPr id="40965" name="Picture 15" descr="Elma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132856"/>
            <a:ext cx="4284662"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Recurrent Neuron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14</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mc:AlternateContent xmlns:mc="http://schemas.openxmlformats.org/markup-compatibility/2006" xmlns:a14="http://schemas.microsoft.com/office/drawing/2010/main">
        <mc:Choice Requires="a14">
          <p:sp>
            <p:nvSpPr>
              <p:cNvPr id="3" name="מציין מיקום תוכן 2"/>
              <p:cNvSpPr>
                <a:spLocks noGrp="1"/>
              </p:cNvSpPr>
              <p:nvPr>
                <p:ph sz="quarter" idx="1"/>
              </p:nvPr>
            </p:nvSpPr>
            <p:spPr>
              <a:xfrm>
                <a:off x="467544" y="2107610"/>
                <a:ext cx="4968552" cy="4489741"/>
              </a:xfrm>
            </p:spPr>
            <p:txBody>
              <a:bodyPr>
                <a:noAutofit/>
              </a:bodyPr>
              <a:lstStyle/>
              <a:p>
                <a:pPr algn="l" rtl="0">
                  <a:lnSpc>
                    <a:spcPct val="150000"/>
                  </a:lnSpc>
                  <a:spcBef>
                    <a:spcPts val="200"/>
                  </a:spcBef>
                </a:pPr>
                <a:r>
                  <a:rPr lang="en-US" sz="2000" dirty="0"/>
                  <a:t>The network input at time t:</a:t>
                </a:r>
              </a:p>
              <a:p>
                <a:pPr marL="0" indent="0" algn="ctr" rtl="0">
                  <a:lnSpc>
                    <a:spcPct val="150000"/>
                  </a:lnSpc>
                  <a:spcBef>
                    <a:spcPts val="200"/>
                  </a:spcBef>
                  <a:buNone/>
                </a:pPr>
                <a14:m>
                  <m:oMathPara xmlns:m="http://schemas.openxmlformats.org/officeDocument/2006/math">
                    <m:oMathParaPr>
                      <m:jc m:val="center"/>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𝑈𝑥</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𝑊𝑠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1</m:t>
                      </m:r>
                      <m:r>
                        <a:rPr lang="en-US" sz="2000" b="0" i="1" smtClean="0">
                          <a:latin typeface="Cambria Math" panose="02040503050406030204" pitchFamily="18" charset="0"/>
                        </a:rPr>
                        <m:t>)</m:t>
                      </m:r>
                    </m:oMath>
                  </m:oMathPara>
                </a14:m>
                <a:endParaRPr lang="en-US" sz="2000" b="0" dirty="0"/>
              </a:p>
              <a:p>
                <a:pPr algn="l" rtl="0">
                  <a:lnSpc>
                    <a:spcPct val="150000"/>
                  </a:lnSpc>
                  <a:spcBef>
                    <a:spcPts val="200"/>
                  </a:spcBef>
                </a:pPr>
                <a:r>
                  <a:rPr lang="en-US" sz="2000" dirty="0"/>
                  <a:t>The activation of hidden unit at time t:</a:t>
                </a:r>
              </a:p>
              <a:p>
                <a:pPr marL="0" indent="0" algn="ctr" rtl="0">
                  <a:lnSpc>
                    <a:spcPct val="150000"/>
                  </a:lnSpc>
                  <a:spcBef>
                    <a:spcPts val="200"/>
                  </a:spcBef>
                  <a:buNone/>
                </a:pPr>
                <a14:m>
                  <m:oMath xmlns:m="http://schemas.openxmlformats.org/officeDocument/2006/math">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h</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h</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oMath>
                </a14:m>
                <a:r>
                  <a:rPr lang="en-US" sz="2000" dirty="0"/>
                  <a:t>	</a:t>
                </a:r>
              </a:p>
              <a:p>
                <a:pPr algn="l" rtl="0">
                  <a:lnSpc>
                    <a:spcPct val="150000"/>
                  </a:lnSpc>
                  <a:spcBef>
                    <a:spcPts val="200"/>
                  </a:spcBef>
                </a:pPr>
                <a:r>
                  <a:rPr lang="en-US" sz="2000" dirty="0"/>
                  <a:t>The hidden to the output at time t:</a:t>
                </a:r>
              </a:p>
              <a:p>
                <a:pPr marL="0" indent="0" algn="l" rtl="0">
                  <a:lnSpc>
                    <a:spcPct val="150000"/>
                  </a:lnSpc>
                  <a:spcBef>
                    <a:spcPts val="200"/>
                  </a:spcBef>
                  <a:buNone/>
                </a:pPr>
                <a14:m>
                  <m:oMathPara xmlns:m="http://schemas.openxmlformats.org/officeDocument/2006/math">
                    <m:oMathParaPr>
                      <m:jc m:val="center"/>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𝑜</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𝑉𝑠</m:t>
                      </m:r>
                      <m:d>
                        <m:dPr>
                          <m:ctrlPr>
                            <a:rPr lang="en-US" sz="2000" i="1">
                              <a:latin typeface="Cambria Math" panose="02040503050406030204" pitchFamily="18" charset="0"/>
                            </a:rPr>
                          </m:ctrlPr>
                        </m:dPr>
                        <m:e>
                          <m:r>
                            <a:rPr lang="en-US" sz="2000" i="1">
                              <a:latin typeface="Cambria Math" panose="02040503050406030204" pitchFamily="18" charset="0"/>
                            </a:rPr>
                            <m:t>𝑡</m:t>
                          </m:r>
                        </m:e>
                      </m:d>
                    </m:oMath>
                  </m:oMathPara>
                </a14:m>
                <a:endParaRPr lang="en-US" sz="2000" i="1" dirty="0"/>
              </a:p>
              <a:p>
                <a:pPr algn="l" rtl="0">
                  <a:lnSpc>
                    <a:spcPct val="150000"/>
                  </a:lnSpc>
                  <a:spcBef>
                    <a:spcPts val="200"/>
                  </a:spcBef>
                </a:pPr>
                <a:r>
                  <a:rPr lang="en-US" sz="2000" dirty="0"/>
                  <a:t>The output of the network at time t is:</a:t>
                </a:r>
              </a:p>
              <a:p>
                <a:pPr marL="0" indent="0" algn="l" rtl="0">
                  <a:lnSpc>
                    <a:spcPct val="150000"/>
                  </a:lnSpc>
                  <a:spcBef>
                    <a:spcPts val="200"/>
                  </a:spcBef>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𝑜</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𝑜</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𝑜</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oMath>
                  </m:oMathPara>
                </a14:m>
                <a:endParaRPr lang="en-US" sz="2000" dirty="0"/>
              </a:p>
            </p:txBody>
          </p:sp>
        </mc:Choice>
        <mc:Fallback xmlns="">
          <p:sp>
            <p:nvSpPr>
              <p:cNvPr id="3" name="מציין מיקום תוכן 2"/>
              <p:cNvSpPr>
                <a:spLocks noRot="1" noChangeAspect="1" noMove="1" noResize="1" noEditPoints="1" noAdjustHandles="1" noChangeArrowheads="1" noChangeShapeType="1" noTextEdit="1"/>
              </p:cNvSpPr>
              <p:nvPr>
                <p:ph sz="quarter" idx="1"/>
              </p:nvPr>
            </p:nvSpPr>
            <p:spPr>
              <a:xfrm>
                <a:off x="467544" y="2107610"/>
                <a:ext cx="4968552" cy="4489741"/>
              </a:xfrm>
              <a:blipFill rotWithShape="1">
                <a:blip r:embed="rId2"/>
                <a:stretch>
                  <a:fillRect l="-4" t="-1" r="10" b="7"/>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5436096" y="2444528"/>
            <a:ext cx="3605408" cy="32108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Recurrent Neuron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15</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6" name="מציין מיקום תוכן 6"/>
          <p:cNvSpPr txBox="1"/>
          <p:nvPr/>
        </p:nvSpPr>
        <p:spPr>
          <a:xfrm>
            <a:off x="375285" y="4220845"/>
            <a:ext cx="8445500" cy="210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spcBef>
                <a:spcPct val="20000"/>
              </a:spcBef>
              <a:buClr>
                <a:schemeClr val="folHlink"/>
              </a:buClr>
              <a:buSzPct val="60000"/>
              <a:buFont typeface="Wingdings" panose="05000000000000000000" pitchFamily="2" charset="2"/>
              <a:buChar char="n"/>
              <a:defRPr>
                <a:latin typeface="+mn-lt"/>
                <a:ea typeface="+mn-ea"/>
              </a:defRPr>
            </a:lvl1pPr>
            <a:lvl2pPr marL="742950" indent="-285750">
              <a:spcBef>
                <a:spcPct val="20000"/>
              </a:spcBef>
              <a:buClr>
                <a:schemeClr val="hlink"/>
              </a:buClr>
              <a:buSzPct val="55000"/>
              <a:buFont typeface="Wingdings" panose="05000000000000000000" pitchFamily="2" charset="2"/>
              <a:buChar char="n"/>
              <a:defRPr sz="2800">
                <a:latin typeface="+mn-lt"/>
                <a:ea typeface="+mn-ea"/>
              </a:defRPr>
            </a:lvl2pPr>
            <a:lvl3pPr marL="1143000" indent="-228600">
              <a:spcBef>
                <a:spcPct val="20000"/>
              </a:spcBef>
              <a:buClr>
                <a:schemeClr val="folHlink"/>
              </a:buClr>
              <a:buSzPct val="50000"/>
              <a:buFont typeface="Wingdings" panose="05000000000000000000" pitchFamily="2" charset="2"/>
              <a:buChar char="n"/>
              <a:defRPr>
                <a:latin typeface="+mn-lt"/>
                <a:ea typeface="+mn-ea"/>
              </a:defRPr>
            </a:lvl3pPr>
            <a:lvl4pPr marL="1600200" indent="-228600">
              <a:spcBef>
                <a:spcPct val="20000"/>
              </a:spcBef>
              <a:buClr>
                <a:schemeClr val="accent2"/>
              </a:buClr>
              <a:buSzPct val="55000"/>
              <a:buFont typeface="Wingdings" panose="05000000000000000000" pitchFamily="2" charset="2"/>
              <a:buChar char="n"/>
              <a:defRPr sz="2000">
                <a:latin typeface="+mn-lt"/>
                <a:ea typeface="+mn-ea"/>
              </a:defRPr>
            </a:lvl4pPr>
            <a:lvl5pPr marL="2057400" indent="-228600">
              <a:spcBef>
                <a:spcPct val="20000"/>
              </a:spcBef>
              <a:buClr>
                <a:schemeClr val="accent1"/>
              </a:buClr>
              <a:buSzPct val="50000"/>
              <a:buFont typeface="Wingdings" panose="05000000000000000000" pitchFamily="2" charset="2"/>
              <a:buChar char="n"/>
              <a:defRPr sz="2000">
                <a:latin typeface="+mn-lt"/>
                <a:ea typeface="+mn-ea"/>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latin typeface="+mn-lt"/>
                <a:ea typeface="+mn-ea"/>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latin typeface="+mn-lt"/>
                <a:ea typeface="+mn-ea"/>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latin typeface="+mn-lt"/>
                <a:ea typeface="+mn-ea"/>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latin typeface="+mn-lt"/>
                <a:ea typeface="+mn-ea"/>
              </a:defRPr>
            </a:lvl9pPr>
          </a:lstStyle>
          <a:p>
            <a:r>
              <a:rPr lang="en-US" sz="2400" dirty="0"/>
              <a:t>In RNN errors can be propagated more than 2 layers in order to capture longer history information.</a:t>
            </a:r>
            <a:r>
              <a:rPr lang="en-US" sz="2800" dirty="0"/>
              <a:t> </a:t>
            </a:r>
          </a:p>
          <a:p>
            <a:pPr lvl="1"/>
            <a:r>
              <a:rPr lang="en-US" sz="1800" dirty="0"/>
              <a:t>This process is usually called unfolding. </a:t>
            </a:r>
          </a:p>
          <a:p>
            <a:pPr lvl="1"/>
            <a:r>
              <a:rPr lang="en-US" sz="1800" dirty="0"/>
              <a:t>In an unfolded RNN, recurrent weight is duplicated for arbitrary number of time steps</a:t>
            </a:r>
            <a:endParaRPr lang="he-IL" sz="1800" dirty="0"/>
          </a:p>
        </p:txBody>
      </p:sp>
      <p:pic>
        <p:nvPicPr>
          <p:cNvPr id="7" name="Picture 1"/>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2134141" y="2133114"/>
            <a:ext cx="4947320" cy="18722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Recurrent Neuron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16</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6" name="מציין מיקום תוכן 2"/>
          <p:cNvSpPr txBox="1"/>
          <p:nvPr/>
        </p:nvSpPr>
        <p:spPr bwMode="auto">
          <a:xfrm>
            <a:off x="539552" y="2132856"/>
            <a:ext cx="4680520" cy="451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sz="2000" kern="0" baseline="0" dirty="0"/>
              <a:t>RNNs trained with BPTT have difficulties learning long-term dependencies (e.g. dependencies between steps that are far apart) due to what is called the </a:t>
            </a:r>
            <a:r>
              <a:rPr lang="en-US" sz="2000" kern="0" baseline="0" dirty="0">
                <a:solidFill>
                  <a:srgbClr val="FF0000"/>
                </a:solidFill>
              </a:rPr>
              <a:t>vanishing gradients</a:t>
            </a:r>
            <a:r>
              <a:rPr lang="en-US" sz="2000" kern="0" baseline="0" dirty="0"/>
              <a:t> problem.</a:t>
            </a:r>
          </a:p>
          <a:p>
            <a:r>
              <a:rPr lang="en-US" sz="2000" kern="0" baseline="0" dirty="0"/>
              <a:t>The figure shows the effects of applying a sigmoid function over and over again. The data is flattened until, for large stretches, it has no detectable slope. </a:t>
            </a:r>
          </a:p>
          <a:p>
            <a:r>
              <a:rPr lang="en-US" sz="2000" kern="0" baseline="0" dirty="0"/>
              <a:t>Vanishing gradients can become too small for computers to work with or for networks to learn.</a:t>
            </a:r>
          </a:p>
        </p:txBody>
      </p:sp>
      <p:pic>
        <p:nvPicPr>
          <p:cNvPr id="7" name="Picture 4"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924" y="2708920"/>
            <a:ext cx="4032075" cy="3119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Recurrent Neuron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17</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6146" name="תמונה 54"/>
          <p:cNvPicPr>
            <a:picLocks noChangeAspect="1" noChangeArrowheads="1"/>
          </p:cNvPicPr>
          <p:nvPr/>
        </p:nvPicPr>
        <p:blipFill rotWithShape="1">
          <a:blip r:embed="rId2">
            <a:extLst>
              <a:ext uri="{28A0092B-C50C-407E-A947-70E740481C1C}">
                <a14:useLocalDpi xmlns:a14="http://schemas.microsoft.com/office/drawing/2010/main" val="0"/>
              </a:ext>
            </a:extLst>
          </a:blip>
          <a:srcRect b="13522"/>
          <a:stretch>
            <a:fillRect/>
          </a:stretch>
        </p:blipFill>
        <p:spPr bwMode="auto">
          <a:xfrm>
            <a:off x="3400866" y="2246534"/>
            <a:ext cx="5682604" cy="2986042"/>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תוכן 2"/>
          <p:cNvSpPr txBox="1"/>
          <p:nvPr/>
        </p:nvSpPr>
        <p:spPr bwMode="auto">
          <a:xfrm>
            <a:off x="160499" y="2132856"/>
            <a:ext cx="3368749" cy="467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sz="1800" kern="0" baseline="0" dirty="0"/>
              <a:t>The basic unit in the hidden layer of an LSTM network is a memory block, it replaces the hidden unit in a traditional RNN. </a:t>
            </a:r>
          </a:p>
          <a:p>
            <a:r>
              <a:rPr lang="en-US" sz="1800" kern="0" baseline="0" dirty="0"/>
              <a:t>A memory block contains one or more memory cell and a pair of adaptive multiplicative gating units which gates input and output to all cells in the block. </a:t>
            </a:r>
          </a:p>
          <a:p>
            <a:r>
              <a:rPr lang="en-US" sz="1800" kern="0" baseline="0" dirty="0"/>
              <a:t>Memory blocks allow cells to share the same gates thus reducing the number of parameters. </a:t>
            </a:r>
          </a:p>
        </p:txBody>
      </p:sp>
      <p:sp>
        <p:nvSpPr>
          <p:cNvPr id="9" name="TextBox 8"/>
          <p:cNvSpPr txBox="1"/>
          <p:nvPr/>
        </p:nvSpPr>
        <p:spPr>
          <a:xfrm>
            <a:off x="3419872" y="5342183"/>
            <a:ext cx="2566800" cy="297517"/>
          </a:xfrm>
          <a:prstGeom prst="rect">
            <a:avLst/>
          </a:prstGeom>
          <a:noFill/>
        </p:spPr>
        <p:txBody>
          <a:bodyPr wrap="square" rtlCol="1">
            <a:spAutoFit/>
          </a:bodyPr>
          <a:lstStyle>
            <a:defPPr>
              <a:defRPr lang="en-US"/>
            </a:defPPr>
            <a:lvl1pPr>
              <a:defRPr sz="2000"/>
            </a:lvl1pPr>
          </a:lstStyle>
          <a:p>
            <a:r>
              <a:rPr lang="en-US" dirty="0"/>
              <a:t>RNN with one FC hidden l</a:t>
            </a:r>
            <a:r>
              <a:rPr lang="en-US" altLang="zh-CN" dirty="0"/>
              <a:t>ayer</a:t>
            </a:r>
            <a:endParaRPr lang="he-IL" dirty="0"/>
          </a:p>
        </p:txBody>
      </p:sp>
      <p:sp>
        <p:nvSpPr>
          <p:cNvPr id="10" name="TextBox 9"/>
          <p:cNvSpPr txBox="1"/>
          <p:nvPr/>
        </p:nvSpPr>
        <p:spPr>
          <a:xfrm>
            <a:off x="6307627" y="5290147"/>
            <a:ext cx="2566800" cy="707886"/>
          </a:xfrm>
          <a:prstGeom prst="rect">
            <a:avLst/>
          </a:prstGeom>
          <a:noFill/>
        </p:spPr>
        <p:txBody>
          <a:bodyPr wrap="square" rtlCol="1">
            <a:spAutoFit/>
          </a:bodyPr>
          <a:lstStyle>
            <a:defPPr>
              <a:defRPr lang="en-US"/>
            </a:defPPr>
            <a:lvl1pPr>
              <a:defRPr sz="2000"/>
            </a:lvl1pPr>
          </a:lstStyle>
          <a:p>
            <a:pPr algn="ctr"/>
            <a:r>
              <a:rPr lang="en-US" dirty="0"/>
              <a:t>LSTM network with memory blocks in hidden layer</a:t>
            </a:r>
          </a:p>
          <a:p>
            <a:pPr algn="ctr"/>
            <a:r>
              <a:rPr lang="en-US" dirty="0"/>
              <a:t>(only one is shown)</a:t>
            </a:r>
            <a:endParaRPr lang="he-I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Recurrent Neuron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18</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mc:AlternateContent xmlns:mc="http://schemas.openxmlformats.org/markup-compatibility/2006" xmlns:a14="http://schemas.microsoft.com/office/drawing/2010/main">
        <mc:Choice Requires="a14">
          <p:sp>
            <p:nvSpPr>
              <p:cNvPr id="3" name="מציין מיקום תוכן 2"/>
              <p:cNvSpPr>
                <a:spLocks noGrp="1"/>
              </p:cNvSpPr>
              <p:nvPr>
                <p:ph sz="quarter" idx="1"/>
              </p:nvPr>
            </p:nvSpPr>
            <p:spPr>
              <a:xfrm>
                <a:off x="4588790" y="2636912"/>
                <a:ext cx="3764929" cy="1029706"/>
              </a:xfrm>
            </p:spPr>
            <p:txBody>
              <a:bodyPr>
                <a:normAutofit/>
              </a:bodyPr>
              <a:lstStyle/>
              <a:p>
                <a:pPr algn="l" rtl="0"/>
                <a:r>
                  <a:rPr lang="en-US" sz="1800" dirty="0"/>
                  <a:t>The cell state </a:t>
                </a:r>
                <a14:m>
                  <m:oMath xmlns:m="http://schemas.openxmlformats.org/officeDocument/2006/math">
                    <m:r>
                      <a:rPr lang="en-US" sz="1800">
                        <a:latin typeface="Cambria Math" panose="02040503050406030204" pitchFamily="18" charset="0"/>
                      </a:rPr>
                      <m:t>𝑐</m:t>
                    </m:r>
                  </m:oMath>
                </a14:m>
                <a:r>
                  <a:rPr lang="en-US" sz="1800" dirty="0"/>
                  <a:t> is updated based on its current state and 3 inputs: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𝑎</m:t>
                        </m:r>
                      </m:e>
                      <m:sub>
                        <m:r>
                          <a:rPr lang="en-US" sz="1800">
                            <a:latin typeface="Cambria Math" panose="02040503050406030204" pitchFamily="18" charset="0"/>
                          </a:rPr>
                          <m:t>𝑧</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𝑎</m:t>
                        </m:r>
                      </m:e>
                      <m:sub>
                        <m:r>
                          <a:rPr lang="en-US" sz="1800">
                            <a:latin typeface="Cambria Math" panose="02040503050406030204" pitchFamily="18" charset="0"/>
                          </a:rPr>
                          <m:t>𝑖𝑛</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𝑎</m:t>
                        </m:r>
                      </m:e>
                      <m:sub>
                        <m:r>
                          <a:rPr lang="en-US" sz="1800">
                            <a:latin typeface="Cambria Math" panose="02040503050406030204" pitchFamily="18" charset="0"/>
                          </a:rPr>
                          <m:t>𝑜𝑢𝑡</m:t>
                        </m:r>
                      </m:sub>
                    </m:sSub>
                  </m:oMath>
                </a14:m>
                <a:endParaRPr lang="en-US" sz="1800" dirty="0"/>
              </a:p>
            </p:txBody>
          </p:sp>
        </mc:Choice>
        <mc:Fallback xmlns="">
          <p:sp>
            <p:nvSpPr>
              <p:cNvPr id="3" name="מציין מיקום תוכן 2"/>
              <p:cNvSpPr>
                <a:spLocks noRot="1" noChangeAspect="1" noMove="1" noResize="1" noEditPoints="1" noAdjustHandles="1" noChangeArrowheads="1" noChangeShapeType="1" noTextEdit="1"/>
              </p:cNvSpPr>
              <p:nvPr>
                <p:ph sz="quarter" idx="1"/>
              </p:nvPr>
            </p:nvSpPr>
            <p:spPr>
              <a:xfrm>
                <a:off x="4588790" y="2636912"/>
                <a:ext cx="3764929" cy="1029706"/>
              </a:xfrm>
              <a:blipFill rotWithShape="1">
                <a:blip r:embed="rId2"/>
                <a:stretch>
                  <a:fillRect l="-7" t="-38" r="8" b="12"/>
                </a:stretch>
              </a:blipFill>
            </p:spPr>
            <p:txBody>
              <a:bodyPr/>
              <a:lstStyle/>
              <a:p>
                <a:r>
                  <a:rPr lang="zh-CN" altLang="en-US">
                    <a:noFill/>
                  </a:rPr>
                  <a:t> </a:t>
                </a:r>
              </a:p>
            </p:txBody>
          </p:sp>
        </mc:Fallback>
      </mc:AlternateContent>
      <p:pic>
        <p:nvPicPr>
          <p:cNvPr id="6" name="Picture 5"/>
          <p:cNvPicPr>
            <a:picLocks noChangeAspect="1"/>
          </p:cNvPicPr>
          <p:nvPr/>
        </p:nvPicPr>
        <p:blipFill>
          <a:blip r:embed="rId3"/>
          <a:stretch>
            <a:fillRect/>
          </a:stretch>
        </p:blipFill>
        <p:spPr>
          <a:xfrm>
            <a:off x="4507402" y="4146503"/>
            <a:ext cx="4455533" cy="1613443"/>
          </a:xfrm>
          <a:prstGeom prst="rect">
            <a:avLst/>
          </a:prstGeom>
        </p:spPr>
      </p:pic>
      <p:grpSp>
        <p:nvGrpSpPr>
          <p:cNvPr id="11" name="Group 10"/>
          <p:cNvGrpSpPr/>
          <p:nvPr/>
        </p:nvGrpSpPr>
        <p:grpSpPr>
          <a:xfrm>
            <a:off x="179512" y="1960007"/>
            <a:ext cx="4274814" cy="4897993"/>
            <a:chOff x="1897514" y="1316159"/>
            <a:chExt cx="4834726" cy="5539529"/>
          </a:xfrm>
        </p:grpSpPr>
        <p:grpSp>
          <p:nvGrpSpPr>
            <p:cNvPr id="12" name="Group 11"/>
            <p:cNvGrpSpPr/>
            <p:nvPr/>
          </p:nvGrpSpPr>
          <p:grpSpPr>
            <a:xfrm>
              <a:off x="1897514" y="1316159"/>
              <a:ext cx="4834726" cy="5539529"/>
              <a:chOff x="1897514" y="1316159"/>
              <a:chExt cx="4834726" cy="5539529"/>
            </a:xfrm>
          </p:grpSpPr>
          <p:grpSp>
            <p:nvGrpSpPr>
              <p:cNvPr id="14" name="Group 13"/>
              <p:cNvGrpSpPr/>
              <p:nvPr/>
            </p:nvGrpSpPr>
            <p:grpSpPr>
              <a:xfrm>
                <a:off x="1897514" y="1316159"/>
                <a:ext cx="4834726" cy="5539529"/>
                <a:chOff x="1897514" y="1316159"/>
                <a:chExt cx="4834726" cy="5539529"/>
              </a:xfrm>
            </p:grpSpPr>
            <p:pic>
              <p:nvPicPr>
                <p:cNvPr id="20" name="Picture 19"/>
                <p:cNvPicPr>
                  <a:picLocks noChangeAspect="1"/>
                </p:cNvPicPr>
                <p:nvPr/>
              </p:nvPicPr>
              <p:blipFill rotWithShape="1">
                <a:blip r:embed="rId4"/>
                <a:srcRect l="-1" t="-190" r="42717" b="190"/>
                <a:stretch>
                  <a:fillRect/>
                </a:stretch>
              </p:blipFill>
              <p:spPr>
                <a:xfrm>
                  <a:off x="1897514" y="1316159"/>
                  <a:ext cx="4834726" cy="5539529"/>
                </a:xfrm>
                <a:prstGeom prst="rect">
                  <a:avLst/>
                </a:prstGeom>
              </p:spPr>
            </p:pic>
            <p:pic>
              <p:nvPicPr>
                <p:cNvPr id="21" name="Picture 20"/>
                <p:cNvPicPr>
                  <a:picLocks noChangeAspect="1"/>
                </p:cNvPicPr>
                <p:nvPr/>
              </p:nvPicPr>
              <p:blipFill>
                <a:blip r:embed="rId5"/>
                <a:stretch>
                  <a:fillRect/>
                </a:stretch>
              </p:blipFill>
              <p:spPr>
                <a:xfrm>
                  <a:off x="4211960" y="3789041"/>
                  <a:ext cx="216024" cy="144016"/>
                </a:xfrm>
                <a:prstGeom prst="rect">
                  <a:avLst/>
                </a:prstGeom>
              </p:spPr>
            </p:pic>
          </p:grpSp>
          <p:grpSp>
            <p:nvGrpSpPr>
              <p:cNvPr id="15" name="Group 14"/>
              <p:cNvGrpSpPr/>
              <p:nvPr/>
            </p:nvGrpSpPr>
            <p:grpSpPr>
              <a:xfrm>
                <a:off x="4239440" y="3789041"/>
                <a:ext cx="150873" cy="150873"/>
                <a:chOff x="611560" y="3653875"/>
                <a:chExt cx="432048" cy="432048"/>
              </a:xfrm>
            </p:grpSpPr>
            <p:grpSp>
              <p:nvGrpSpPr>
                <p:cNvPr id="16" name="Group 15"/>
                <p:cNvGrpSpPr/>
                <p:nvPr/>
              </p:nvGrpSpPr>
              <p:grpSpPr>
                <a:xfrm rot="5400000">
                  <a:off x="611560" y="3653875"/>
                  <a:ext cx="432048" cy="432048"/>
                  <a:chOff x="611560" y="3645024"/>
                  <a:chExt cx="432048" cy="432048"/>
                </a:xfrm>
              </p:grpSpPr>
              <p:sp>
                <p:nvSpPr>
                  <p:cNvPr id="18" name="Oval 17"/>
                  <p:cNvSpPr/>
                  <p:nvPr/>
                </p:nvSpPr>
                <p:spPr>
                  <a:xfrm>
                    <a:off x="611560" y="364502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endParaRPr>
                  </a:p>
                </p:txBody>
              </p:sp>
              <p:cxnSp>
                <p:nvCxnSpPr>
                  <p:cNvPr id="19" name="Straight Connector 18"/>
                  <p:cNvCxnSpPr>
                    <a:stCxn id="18" idx="1"/>
                    <a:endCxn id="18" idx="5"/>
                  </p:cNvCxnSpPr>
                  <p:nvPr/>
                </p:nvCxnSpPr>
                <p:spPr>
                  <a:xfrm>
                    <a:off x="674832" y="3708296"/>
                    <a:ext cx="305504" cy="305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Curved Connector 16"/>
                <p:cNvCxnSpPr>
                  <a:stCxn id="18" idx="2"/>
                  <a:endCxn id="18" idx="5"/>
                </p:cNvCxnSpPr>
                <p:nvPr/>
              </p:nvCxnSpPr>
              <p:spPr>
                <a:xfrm rot="16200000" flipH="1" flipV="1">
                  <a:off x="566820" y="3761887"/>
                  <a:ext cx="368776" cy="152752"/>
                </a:xfrm>
                <a:prstGeom prst="curvedConnector4">
                  <a:avLst>
                    <a:gd name="adj1" fmla="val -87408"/>
                    <a:gd name="adj2" fmla="val 463404"/>
                  </a:avLst>
                </a:prstGeom>
                <a:ln>
                  <a:prstDash val="dash"/>
                  <a:tailEnd type="triangle"/>
                </a:ln>
              </p:spPr>
              <p:style>
                <a:lnRef idx="1">
                  <a:schemeClr val="dk1"/>
                </a:lnRef>
                <a:fillRef idx="0">
                  <a:schemeClr val="dk1"/>
                </a:fillRef>
                <a:effectRef idx="0">
                  <a:schemeClr val="dk1"/>
                </a:effectRef>
                <a:fontRef idx="minor">
                  <a:schemeClr val="tx1"/>
                </a:fontRef>
              </p:style>
            </p:cxnSp>
          </p:grpSp>
        </p:grpSp>
        <p:sp>
          <p:nvSpPr>
            <p:cNvPr id="13" name="Rectangle 12"/>
            <p:cNvSpPr/>
            <p:nvPr/>
          </p:nvSpPr>
          <p:spPr>
            <a:xfrm>
              <a:off x="3558791" y="1724507"/>
              <a:ext cx="1512168" cy="1656184"/>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19</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cxnSp>
        <p:nvCxnSpPr>
          <p:cNvPr id="6" name="直接箭头连接符 5"/>
          <p:cNvCxnSpPr/>
          <p:nvPr>
            <p:custDataLst>
              <p:tags r:id="rId1"/>
            </p:custDataLst>
          </p:nvPr>
        </p:nvCxnSpPr>
        <p:spPr>
          <a:xfrm flipV="1">
            <a:off x="655955" y="3716655"/>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7" name="直接箭头连接符 6"/>
          <p:cNvCxnSpPr/>
          <p:nvPr>
            <p:custDataLst>
              <p:tags r:id="rId2"/>
            </p:custDataLst>
          </p:nvPr>
        </p:nvCxnSpPr>
        <p:spPr>
          <a:xfrm flipV="1">
            <a:off x="655955" y="2420620"/>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0" name="直接箭头连接符 9"/>
          <p:cNvCxnSpPr/>
          <p:nvPr>
            <p:custDataLst>
              <p:tags r:id="rId3"/>
            </p:custDataLst>
          </p:nvPr>
        </p:nvCxnSpPr>
        <p:spPr>
          <a:xfrm flipV="1">
            <a:off x="655955" y="3140710"/>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11" name="文本框 10"/>
          <p:cNvSpPr txBox="1"/>
          <p:nvPr>
            <p:custDataLst>
              <p:tags r:id="rId4"/>
            </p:custDataLst>
          </p:nvPr>
        </p:nvSpPr>
        <p:spPr>
          <a:xfrm>
            <a:off x="1116330" y="2852420"/>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13" name="直接箭头连接符 12"/>
          <p:cNvCxnSpPr/>
          <p:nvPr>
            <p:custDataLst>
              <p:tags r:id="rId5"/>
            </p:custDataLst>
          </p:nvPr>
        </p:nvCxnSpPr>
        <p:spPr>
          <a:xfrm flipV="1">
            <a:off x="7089140" y="3644900"/>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4" name="直接箭头连接符 13"/>
          <p:cNvCxnSpPr/>
          <p:nvPr>
            <p:custDataLst>
              <p:tags r:id="rId6"/>
            </p:custDataLst>
          </p:nvPr>
        </p:nvCxnSpPr>
        <p:spPr>
          <a:xfrm flipV="1">
            <a:off x="7089140" y="2348865"/>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8" name="直接箭头连接符 17"/>
          <p:cNvCxnSpPr/>
          <p:nvPr>
            <p:custDataLst>
              <p:tags r:id="rId7"/>
            </p:custDataLst>
          </p:nvPr>
        </p:nvCxnSpPr>
        <p:spPr>
          <a:xfrm flipV="1">
            <a:off x="7089140" y="3068955"/>
            <a:ext cx="820420" cy="571500"/>
          </a:xfrm>
          <a:prstGeom prst="straightConnector1">
            <a:avLst/>
          </a:prstGeom>
          <a:solidFill>
            <a:schemeClr val="accent1"/>
          </a:solidFill>
          <a:ln w="9525" cap="flat" cmpd="sng" algn="ctr">
            <a:solidFill>
              <a:srgbClr val="FF0000"/>
            </a:solidFill>
            <a:prstDash val="sysDash"/>
            <a:miter lim="800000"/>
            <a:headEnd type="none" w="med" len="med"/>
            <a:tailEnd type="arrow" w="med" len="med"/>
          </a:ln>
        </p:spPr>
      </p:cxnSp>
      <p:sp>
        <p:nvSpPr>
          <p:cNvPr id="19" name="文本框 18"/>
          <p:cNvSpPr txBox="1"/>
          <p:nvPr>
            <p:custDataLst>
              <p:tags r:id="rId8"/>
            </p:custDataLst>
          </p:nvPr>
        </p:nvSpPr>
        <p:spPr>
          <a:xfrm>
            <a:off x="7549515" y="2780665"/>
            <a:ext cx="326390" cy="460375"/>
          </a:xfrm>
          <a:prstGeom prst="rect">
            <a:avLst/>
          </a:prstGeom>
          <a:noFill/>
        </p:spPr>
        <p:txBody>
          <a:bodyPr wrap="square" rtlCol="0" anchor="t">
            <a:spAutoFit/>
          </a:bodyPr>
          <a:lstStyle/>
          <a:p>
            <a:r>
              <a:rPr lang="en-US" sz="2400" i="1" dirty="0" err="1">
                <a:latin typeface="Times" pitchFamily="18" charset="0"/>
                <a:sym typeface="+mn-ea"/>
              </a:rPr>
              <a:t>d</a:t>
            </a:r>
            <a:endParaRPr lang="en-US" altLang="en-US" sz="2400" i="1" dirty="0" err="1">
              <a:latin typeface="Times" pitchFamily="18" charset="0"/>
              <a:sym typeface="+mn-ea"/>
            </a:endParaRPr>
          </a:p>
        </p:txBody>
      </p:sp>
      <p:sp>
        <p:nvSpPr>
          <p:cNvPr id="21" name="右箭头 20"/>
          <p:cNvSpPr/>
          <p:nvPr>
            <p:custDataLst>
              <p:tags r:id="rId9"/>
            </p:custDataLst>
          </p:nvPr>
        </p:nvSpPr>
        <p:spPr>
          <a:xfrm>
            <a:off x="2986405" y="3528060"/>
            <a:ext cx="2664460" cy="146685"/>
          </a:xfrm>
          <a:prstGeom prst="rightArrow">
            <a:avLst/>
          </a:prstGeom>
          <a:solidFill>
            <a:schemeClr val="accent1"/>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graphicFrame>
        <p:nvGraphicFramePr>
          <p:cNvPr id="26" name="Object 11"/>
          <p:cNvGraphicFramePr>
            <a:graphicFrameLocks noChangeAspect="1"/>
          </p:cNvGraphicFramePr>
          <p:nvPr>
            <p:custDataLst>
              <p:tags r:id="rId10"/>
            </p:custDataLst>
          </p:nvPr>
        </p:nvGraphicFramePr>
        <p:xfrm>
          <a:off x="2413000" y="2600960"/>
          <a:ext cx="3881755" cy="756285"/>
        </p:xfrm>
        <a:graphic>
          <a:graphicData uri="http://schemas.openxmlformats.org/presentationml/2006/ole">
            <mc:AlternateContent xmlns:mc="http://schemas.openxmlformats.org/markup-compatibility/2006">
              <mc:Choice xmlns:v="urn:schemas-microsoft-com:vml" Requires="v">
                <p:oleObj name="Equation" r:id="rId14" imgW="3657600" imgH="711200" progId="Equation.3">
                  <p:embed/>
                </p:oleObj>
              </mc:Choice>
              <mc:Fallback>
                <p:oleObj name="Equation" r:id="rId14" imgW="3657600" imgH="711200" progId="Equation.3">
                  <p:embed/>
                  <p:pic>
                    <p:nvPicPr>
                      <p:cNvPr id="0" name="Object 11"/>
                      <p:cNvPicPr>
                        <a:picLocks noChangeAspect="1" noChangeArrowheads="1"/>
                      </p:cNvPicPr>
                      <p:nvPr/>
                    </p:nvPicPr>
                    <p:blipFill>
                      <a:blip r:embed="rId15"/>
                      <a:srcRect/>
                      <a:stretch>
                        <a:fillRect/>
                      </a:stretch>
                    </p:blipFill>
                    <p:spPr bwMode="auto">
                      <a:xfrm>
                        <a:off x="2413000" y="2600960"/>
                        <a:ext cx="3881755" cy="756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1" name="直接箭头连接符 100"/>
          <p:cNvCxnSpPr/>
          <p:nvPr>
            <p:custDataLst>
              <p:tags r:id="rId11"/>
            </p:custDataLst>
          </p:nvPr>
        </p:nvCxnSpPr>
        <p:spPr>
          <a:xfrm flipV="1">
            <a:off x="7089140" y="2976880"/>
            <a:ext cx="262255" cy="668020"/>
          </a:xfrm>
          <a:prstGeom prst="straightConnector1">
            <a:avLst/>
          </a:prstGeom>
          <a:solidFill>
            <a:schemeClr val="accent1"/>
          </a:solidFill>
          <a:ln w="9525" cap="flat" cmpd="sng" algn="ctr">
            <a:solidFill>
              <a:srgbClr val="7030A0"/>
            </a:solidFill>
            <a:prstDash val="solid"/>
            <a:miter lim="800000"/>
            <a:headEnd type="none" w="med" len="med"/>
            <a:tailEnd type="arrow" w="med" len="med"/>
          </a:ln>
        </p:spPr>
      </p:cxnSp>
      <p:graphicFrame>
        <p:nvGraphicFramePr>
          <p:cNvPr id="102" name="Object 11"/>
          <p:cNvGraphicFramePr>
            <a:graphicFrameLocks noChangeAspect="1"/>
          </p:cNvGraphicFramePr>
          <p:nvPr>
            <p:custDataLst>
              <p:tags r:id="rId12"/>
            </p:custDataLst>
          </p:nvPr>
        </p:nvGraphicFramePr>
        <p:xfrm>
          <a:off x="7318694" y="2564448"/>
          <a:ext cx="255270" cy="360680"/>
        </p:xfrm>
        <a:graphic>
          <a:graphicData uri="http://schemas.openxmlformats.org/presentationml/2006/ole">
            <mc:AlternateContent xmlns:mc="http://schemas.openxmlformats.org/markup-compatibility/2006">
              <mc:Choice xmlns:v="urn:schemas-microsoft-com:vml" Requires="v">
                <p:oleObj name="Equation" r:id="rId16" imgW="152400" imgH="215900" progId="Equation.3">
                  <p:embed/>
                </p:oleObj>
              </mc:Choice>
              <mc:Fallback>
                <p:oleObj name="Equation" r:id="rId16" imgW="152400" imgH="215900" progId="Equation.3">
                  <p:embed/>
                  <p:pic>
                    <p:nvPicPr>
                      <p:cNvPr id="0" name="Object 11"/>
                      <p:cNvPicPr>
                        <a:picLocks noChangeAspect="1" noChangeArrowheads="1"/>
                      </p:cNvPicPr>
                      <p:nvPr/>
                    </p:nvPicPr>
                    <p:blipFill>
                      <a:blip r:embed="rId17"/>
                      <a:srcRect/>
                      <a:stretch>
                        <a:fillRect/>
                      </a:stretch>
                    </p:blipFill>
                    <p:spPr bwMode="auto">
                      <a:xfrm>
                        <a:off x="7318694" y="2564448"/>
                        <a:ext cx="25527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 </a:t>
            </a:r>
          </a:p>
        </p:txBody>
      </p:sp>
      <p:sp>
        <p:nvSpPr>
          <p:cNvPr id="3075" name="Rectangle 3"/>
          <p:cNvSpPr>
            <a:spLocks noGrp="1" noChangeArrowheads="1"/>
          </p:cNvSpPr>
          <p:nvPr>
            <p:ph type="body" idx="1"/>
          </p:nvPr>
        </p:nvSpPr>
        <p:spPr>
          <a:xfrm>
            <a:off x="539552" y="2060600"/>
            <a:ext cx="7920038" cy="4176712"/>
          </a:xfrm>
        </p:spPr>
        <p:txBody>
          <a:bodyPr/>
          <a:lstStyle/>
          <a:p>
            <a:pPr>
              <a:spcBef>
                <a:spcPts val="1200"/>
              </a:spcBef>
            </a:pPr>
            <a:r>
              <a:rPr lang="en-US" altLang="zh-CN" sz="2800" dirty="0"/>
              <a:t>L8:  </a:t>
            </a:r>
            <a:r>
              <a:rPr lang="en-US" altLang="zh-CN" sz="2800" dirty="0">
                <a:sym typeface="+mn-ea"/>
              </a:rPr>
              <a:t>Radial-Basis Function(RBF)</a:t>
            </a:r>
            <a:r>
              <a:rPr lang="en-US" altLang="zh-CN" sz="2800" dirty="0"/>
              <a:t> Network</a:t>
            </a:r>
          </a:p>
          <a:p>
            <a:pPr>
              <a:spcBef>
                <a:spcPts val="1200"/>
              </a:spcBef>
            </a:pPr>
            <a:r>
              <a:rPr lang="en-US" altLang="zh-CN" sz="2800" dirty="0">
                <a:sym typeface="+mn-ea"/>
              </a:rPr>
              <a:t>L9-10:Time-series Prediction, Elman Network, Recurrent Network</a:t>
            </a:r>
          </a:p>
          <a:p>
            <a:pPr>
              <a:spcBef>
                <a:spcPts val="1200"/>
              </a:spcBef>
            </a:pPr>
            <a:r>
              <a:rPr lang="en-US" altLang="zh-CN" sz="2800" dirty="0"/>
              <a:t>L11-L12: PCA and Unsupervised learning</a:t>
            </a:r>
          </a:p>
          <a:p>
            <a:pPr>
              <a:spcBef>
                <a:spcPts val="1200"/>
              </a:spcBef>
            </a:pPr>
            <a:r>
              <a:rPr lang="en-US" altLang="zh-CN" sz="2800" dirty="0"/>
              <a:t>L13: </a:t>
            </a:r>
            <a:r>
              <a:rPr lang="en-US" altLang="zh-CN" sz="2800" dirty="0">
                <a:sym typeface="+mn-ea"/>
              </a:rPr>
              <a:t>Self-organizing Feature Map</a:t>
            </a:r>
            <a:endParaRPr lang="en-US" sz="2800" b="1" cap="all" dirty="0">
              <a:solidFill>
                <a:srgbClr val="000044"/>
              </a:solidFill>
              <a:latin typeface="Calibri" panose="020F0502020204030204"/>
              <a:cs typeface="Calibri" panose="020F0502020204030204"/>
            </a:endParaRPr>
          </a:p>
          <a:p>
            <a:pPr>
              <a:spcBef>
                <a:spcPts val="1200"/>
              </a:spcBef>
            </a:pPr>
            <a:r>
              <a:rPr lang="en-US" altLang="zh-CN" sz="2800" dirty="0"/>
              <a:t>L14: </a:t>
            </a:r>
            <a:r>
              <a:rPr lang="en-US" altLang="zh-CN" sz="2800" dirty="0">
                <a:sym typeface="+mn-ea"/>
              </a:rPr>
              <a:t>Associative Memories &amp; Hopfield network</a:t>
            </a:r>
            <a:endParaRPr lang="en-US" altLang="zh-CN" sz="2800" dirty="0"/>
          </a:p>
          <a:p>
            <a:pPr>
              <a:spcBef>
                <a:spcPts val="1200"/>
              </a:spcBef>
            </a:pPr>
            <a:endParaRPr lang="zh-CN" altLang="en-US" sz="2800" dirty="0"/>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20</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cxnSp>
        <p:nvCxnSpPr>
          <p:cNvPr id="6" name="直接箭头连接符 5"/>
          <p:cNvCxnSpPr/>
          <p:nvPr>
            <p:custDataLst>
              <p:tags r:id="rId1"/>
            </p:custDataLst>
          </p:nvPr>
        </p:nvCxnSpPr>
        <p:spPr>
          <a:xfrm flipV="1">
            <a:off x="655955" y="3716655"/>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7" name="直接箭头连接符 6"/>
          <p:cNvCxnSpPr/>
          <p:nvPr>
            <p:custDataLst>
              <p:tags r:id="rId2"/>
            </p:custDataLst>
          </p:nvPr>
        </p:nvCxnSpPr>
        <p:spPr>
          <a:xfrm flipV="1">
            <a:off x="655955" y="2420620"/>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0" name="直接箭头连接符 9"/>
          <p:cNvCxnSpPr/>
          <p:nvPr>
            <p:custDataLst>
              <p:tags r:id="rId3"/>
            </p:custDataLst>
          </p:nvPr>
        </p:nvCxnSpPr>
        <p:spPr>
          <a:xfrm flipV="1">
            <a:off x="655955" y="3140710"/>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11" name="文本框 10"/>
          <p:cNvSpPr txBox="1"/>
          <p:nvPr>
            <p:custDataLst>
              <p:tags r:id="rId4"/>
            </p:custDataLst>
          </p:nvPr>
        </p:nvSpPr>
        <p:spPr>
          <a:xfrm>
            <a:off x="1116330" y="2852420"/>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13" name="直接箭头连接符 12"/>
          <p:cNvCxnSpPr/>
          <p:nvPr>
            <p:custDataLst>
              <p:tags r:id="rId5"/>
            </p:custDataLst>
          </p:nvPr>
        </p:nvCxnSpPr>
        <p:spPr>
          <a:xfrm flipV="1">
            <a:off x="7089140" y="3644900"/>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4" name="直接箭头连接符 13"/>
          <p:cNvCxnSpPr/>
          <p:nvPr>
            <p:custDataLst>
              <p:tags r:id="rId6"/>
            </p:custDataLst>
          </p:nvPr>
        </p:nvCxnSpPr>
        <p:spPr>
          <a:xfrm flipV="1">
            <a:off x="7089140" y="2348865"/>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18" name="直接箭头连接符 17"/>
          <p:cNvCxnSpPr/>
          <p:nvPr>
            <p:custDataLst>
              <p:tags r:id="rId7"/>
            </p:custDataLst>
          </p:nvPr>
        </p:nvCxnSpPr>
        <p:spPr>
          <a:xfrm flipV="1">
            <a:off x="7089140" y="3068955"/>
            <a:ext cx="820420" cy="571500"/>
          </a:xfrm>
          <a:prstGeom prst="straightConnector1">
            <a:avLst/>
          </a:prstGeom>
          <a:solidFill>
            <a:schemeClr val="accent1"/>
          </a:solidFill>
          <a:ln w="9525" cap="flat" cmpd="sng" algn="ctr">
            <a:solidFill>
              <a:srgbClr val="FF0000"/>
            </a:solidFill>
            <a:prstDash val="sysDash"/>
            <a:miter lim="800000"/>
            <a:headEnd type="none" w="med" len="med"/>
            <a:tailEnd type="arrow" w="med" len="med"/>
          </a:ln>
        </p:spPr>
      </p:cxnSp>
      <p:sp>
        <p:nvSpPr>
          <p:cNvPr id="19" name="文本框 18"/>
          <p:cNvSpPr txBox="1"/>
          <p:nvPr>
            <p:custDataLst>
              <p:tags r:id="rId8"/>
            </p:custDataLst>
          </p:nvPr>
        </p:nvSpPr>
        <p:spPr>
          <a:xfrm>
            <a:off x="7549515" y="2780665"/>
            <a:ext cx="326390" cy="460375"/>
          </a:xfrm>
          <a:prstGeom prst="rect">
            <a:avLst/>
          </a:prstGeom>
          <a:noFill/>
        </p:spPr>
        <p:txBody>
          <a:bodyPr wrap="square" rtlCol="0" anchor="t">
            <a:spAutoFit/>
          </a:bodyPr>
          <a:lstStyle/>
          <a:p>
            <a:r>
              <a:rPr lang="en-US" sz="2400" i="1" dirty="0" err="1">
                <a:latin typeface="Times" pitchFamily="18" charset="0"/>
                <a:sym typeface="+mn-ea"/>
              </a:rPr>
              <a:t>d</a:t>
            </a:r>
            <a:endParaRPr lang="en-US" altLang="en-US" sz="2400" i="1" dirty="0" err="1">
              <a:latin typeface="Times" pitchFamily="18" charset="0"/>
              <a:sym typeface="+mn-ea"/>
            </a:endParaRPr>
          </a:p>
        </p:txBody>
      </p:sp>
      <p:sp>
        <p:nvSpPr>
          <p:cNvPr id="21" name="右箭头 20"/>
          <p:cNvSpPr/>
          <p:nvPr>
            <p:custDataLst>
              <p:tags r:id="rId9"/>
            </p:custDataLst>
          </p:nvPr>
        </p:nvSpPr>
        <p:spPr>
          <a:xfrm>
            <a:off x="2986405" y="3528060"/>
            <a:ext cx="2664460" cy="146685"/>
          </a:xfrm>
          <a:prstGeom prst="rightArrow">
            <a:avLst/>
          </a:prstGeom>
          <a:solidFill>
            <a:schemeClr val="accent1"/>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graphicFrame>
        <p:nvGraphicFramePr>
          <p:cNvPr id="26" name="Object 11"/>
          <p:cNvGraphicFramePr>
            <a:graphicFrameLocks noChangeAspect="1"/>
          </p:cNvGraphicFramePr>
          <p:nvPr>
            <p:custDataLst>
              <p:tags r:id="rId10"/>
            </p:custDataLst>
          </p:nvPr>
        </p:nvGraphicFramePr>
        <p:xfrm>
          <a:off x="2413000" y="2600960"/>
          <a:ext cx="3881755" cy="756285"/>
        </p:xfrm>
        <a:graphic>
          <a:graphicData uri="http://schemas.openxmlformats.org/presentationml/2006/ole">
            <mc:AlternateContent xmlns:mc="http://schemas.openxmlformats.org/markup-compatibility/2006">
              <mc:Choice xmlns:v="urn:schemas-microsoft-com:vml" Requires="v">
                <p:oleObj name="Equation" r:id="rId65" imgW="3657600" imgH="711200" progId="Equation.3">
                  <p:embed/>
                </p:oleObj>
              </mc:Choice>
              <mc:Fallback>
                <p:oleObj name="Equation" r:id="rId65" imgW="3657600" imgH="711200" progId="Equation.3">
                  <p:embed/>
                  <p:pic>
                    <p:nvPicPr>
                      <p:cNvPr id="0" name="Object 11"/>
                      <p:cNvPicPr>
                        <a:picLocks noChangeAspect="1" noChangeArrowheads="1"/>
                      </p:cNvPicPr>
                      <p:nvPr/>
                    </p:nvPicPr>
                    <p:blipFill>
                      <a:blip r:embed="rId66"/>
                      <a:srcRect/>
                      <a:stretch>
                        <a:fillRect/>
                      </a:stretch>
                    </p:blipFill>
                    <p:spPr bwMode="auto">
                      <a:xfrm>
                        <a:off x="2413000" y="2600960"/>
                        <a:ext cx="3881755" cy="756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8" name="直接箭头连接符 27"/>
          <p:cNvCxnSpPr/>
          <p:nvPr>
            <p:custDataLst>
              <p:tags r:id="rId11"/>
            </p:custDataLst>
          </p:nvPr>
        </p:nvCxnSpPr>
        <p:spPr>
          <a:xfrm flipV="1">
            <a:off x="685800" y="5948680"/>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29" name="直接箭头连接符 28"/>
          <p:cNvCxnSpPr/>
          <p:nvPr>
            <p:custDataLst>
              <p:tags r:id="rId12"/>
            </p:custDataLst>
          </p:nvPr>
        </p:nvCxnSpPr>
        <p:spPr>
          <a:xfrm flipV="1">
            <a:off x="685800" y="4652645"/>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30" name="直接箭头连接符 29"/>
          <p:cNvCxnSpPr/>
          <p:nvPr>
            <p:custDataLst>
              <p:tags r:id="rId13"/>
            </p:custDataLst>
          </p:nvPr>
        </p:nvCxnSpPr>
        <p:spPr>
          <a:xfrm flipV="1">
            <a:off x="685800" y="5372735"/>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31" name="文本框 30"/>
          <p:cNvSpPr txBox="1"/>
          <p:nvPr>
            <p:custDataLst>
              <p:tags r:id="rId14"/>
            </p:custDataLst>
          </p:nvPr>
        </p:nvSpPr>
        <p:spPr>
          <a:xfrm>
            <a:off x="1146175" y="5084445"/>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32" name="直接箭头连接符 31"/>
          <p:cNvCxnSpPr/>
          <p:nvPr>
            <p:custDataLst>
              <p:tags r:id="rId15"/>
            </p:custDataLst>
          </p:nvPr>
        </p:nvCxnSpPr>
        <p:spPr>
          <a:xfrm flipV="1">
            <a:off x="685800" y="5445125"/>
            <a:ext cx="1151890" cy="503555"/>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cxnSp>
        <p:nvCxnSpPr>
          <p:cNvPr id="33" name="直接箭头连接符 32"/>
          <p:cNvCxnSpPr/>
          <p:nvPr/>
        </p:nvCxnSpPr>
        <p:spPr>
          <a:xfrm flipH="1" flipV="1">
            <a:off x="254000" y="4940935"/>
            <a:ext cx="431800" cy="1003300"/>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graphicFrame>
        <p:nvGraphicFramePr>
          <p:cNvPr id="34" name="Object 11"/>
          <p:cNvGraphicFramePr>
            <a:graphicFrameLocks noChangeAspect="1"/>
          </p:cNvGraphicFramePr>
          <p:nvPr>
            <p:custDataLst>
              <p:tags r:id="rId16"/>
            </p:custDataLst>
          </p:nvPr>
        </p:nvGraphicFramePr>
        <p:xfrm>
          <a:off x="20003" y="4796473"/>
          <a:ext cx="233680" cy="360680"/>
        </p:xfrm>
        <a:graphic>
          <a:graphicData uri="http://schemas.openxmlformats.org/presentationml/2006/ole">
            <mc:AlternateContent xmlns:mc="http://schemas.openxmlformats.org/markup-compatibility/2006">
              <mc:Choice xmlns:v="urn:schemas-microsoft-com:vml" Requires="v">
                <p:oleObj name="Equation" r:id="rId67" imgW="139700" imgH="215900" progId="Equation.3">
                  <p:embed/>
                </p:oleObj>
              </mc:Choice>
              <mc:Fallback>
                <p:oleObj name="Equation" r:id="rId67" imgW="139700" imgH="215900" progId="Equation.3">
                  <p:embed/>
                  <p:pic>
                    <p:nvPicPr>
                      <p:cNvPr id="0" name="Object 11"/>
                      <p:cNvPicPr>
                        <a:picLocks noChangeAspect="1" noChangeArrowheads="1"/>
                      </p:cNvPicPr>
                      <p:nvPr/>
                    </p:nvPicPr>
                    <p:blipFill>
                      <a:blip r:embed="rId68"/>
                      <a:srcRect/>
                      <a:stretch>
                        <a:fillRect/>
                      </a:stretch>
                    </p:blipFill>
                    <p:spPr bwMode="auto">
                      <a:xfrm>
                        <a:off x="20003" y="4796473"/>
                        <a:ext cx="23368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1"/>
          <p:cNvGraphicFramePr>
            <a:graphicFrameLocks noChangeAspect="1"/>
          </p:cNvGraphicFramePr>
          <p:nvPr>
            <p:custDataLst>
              <p:tags r:id="rId17"/>
            </p:custDataLst>
          </p:nvPr>
        </p:nvGraphicFramePr>
        <p:xfrm>
          <a:off x="1765935" y="5372418"/>
          <a:ext cx="276225" cy="360680"/>
        </p:xfrm>
        <a:graphic>
          <a:graphicData uri="http://schemas.openxmlformats.org/presentationml/2006/ole">
            <mc:AlternateContent xmlns:mc="http://schemas.openxmlformats.org/markup-compatibility/2006">
              <mc:Choice xmlns:v="urn:schemas-microsoft-com:vml" Requires="v">
                <p:oleObj name="Equation" r:id="rId69" imgW="165100" imgH="215900" progId="Equation.3">
                  <p:embed/>
                </p:oleObj>
              </mc:Choice>
              <mc:Fallback>
                <p:oleObj name="Equation" r:id="rId69" imgW="165100" imgH="215900" progId="Equation.3">
                  <p:embed/>
                  <p:pic>
                    <p:nvPicPr>
                      <p:cNvPr id="0" name="Object 11"/>
                      <p:cNvPicPr>
                        <a:picLocks noChangeAspect="1" noChangeArrowheads="1"/>
                      </p:cNvPicPr>
                      <p:nvPr/>
                    </p:nvPicPr>
                    <p:blipFill>
                      <a:blip r:embed="rId70"/>
                      <a:srcRect/>
                      <a:stretch>
                        <a:fillRect/>
                      </a:stretch>
                    </p:blipFill>
                    <p:spPr bwMode="auto">
                      <a:xfrm>
                        <a:off x="1765935" y="5372418"/>
                        <a:ext cx="27622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8" name="直接箭头连接符 37"/>
          <p:cNvCxnSpPr/>
          <p:nvPr>
            <p:custDataLst>
              <p:tags r:id="rId18"/>
            </p:custDataLst>
          </p:nvPr>
        </p:nvCxnSpPr>
        <p:spPr>
          <a:xfrm flipV="1">
            <a:off x="2917825" y="5938520"/>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39" name="直接箭头连接符 38"/>
          <p:cNvCxnSpPr/>
          <p:nvPr>
            <p:custDataLst>
              <p:tags r:id="rId19"/>
            </p:custDataLst>
          </p:nvPr>
        </p:nvCxnSpPr>
        <p:spPr>
          <a:xfrm flipV="1">
            <a:off x="2917825" y="4642485"/>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40" name="直接箭头连接符 39"/>
          <p:cNvCxnSpPr/>
          <p:nvPr>
            <p:custDataLst>
              <p:tags r:id="rId20"/>
            </p:custDataLst>
          </p:nvPr>
        </p:nvCxnSpPr>
        <p:spPr>
          <a:xfrm flipV="1">
            <a:off x="2917825" y="5362575"/>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41" name="文本框 40"/>
          <p:cNvSpPr txBox="1"/>
          <p:nvPr>
            <p:custDataLst>
              <p:tags r:id="rId21"/>
            </p:custDataLst>
          </p:nvPr>
        </p:nvSpPr>
        <p:spPr>
          <a:xfrm>
            <a:off x="3378200" y="5074285"/>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42" name="直接箭头连接符 41"/>
          <p:cNvCxnSpPr/>
          <p:nvPr>
            <p:custDataLst>
              <p:tags r:id="rId22"/>
            </p:custDataLst>
          </p:nvPr>
        </p:nvCxnSpPr>
        <p:spPr>
          <a:xfrm flipV="1">
            <a:off x="2917825" y="5434965"/>
            <a:ext cx="1151890" cy="503555"/>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cxnSp>
        <p:nvCxnSpPr>
          <p:cNvPr id="43" name="直接箭头连接符 42"/>
          <p:cNvCxnSpPr/>
          <p:nvPr>
            <p:custDataLst>
              <p:tags r:id="rId23"/>
            </p:custDataLst>
          </p:nvPr>
        </p:nvCxnSpPr>
        <p:spPr>
          <a:xfrm flipH="1" flipV="1">
            <a:off x="2486025" y="4930775"/>
            <a:ext cx="431800" cy="1003300"/>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graphicFrame>
        <p:nvGraphicFramePr>
          <p:cNvPr id="44" name="Object 11"/>
          <p:cNvGraphicFramePr>
            <a:graphicFrameLocks noChangeAspect="1"/>
          </p:cNvGraphicFramePr>
          <p:nvPr>
            <p:custDataLst>
              <p:tags r:id="rId24"/>
            </p:custDataLst>
          </p:nvPr>
        </p:nvGraphicFramePr>
        <p:xfrm>
          <a:off x="2252028" y="4786313"/>
          <a:ext cx="233680" cy="360680"/>
        </p:xfrm>
        <a:graphic>
          <a:graphicData uri="http://schemas.openxmlformats.org/presentationml/2006/ole">
            <mc:AlternateContent xmlns:mc="http://schemas.openxmlformats.org/markup-compatibility/2006">
              <mc:Choice xmlns:v="urn:schemas-microsoft-com:vml" Requires="v">
                <p:oleObj name="Equation" r:id="rId71" imgW="139700" imgH="215900" progId="Equation.3">
                  <p:embed/>
                </p:oleObj>
              </mc:Choice>
              <mc:Fallback>
                <p:oleObj name="Equation" r:id="rId71" imgW="139700" imgH="215900" progId="Equation.3">
                  <p:embed/>
                  <p:pic>
                    <p:nvPicPr>
                      <p:cNvPr id="0" name="Object 11"/>
                      <p:cNvPicPr>
                        <a:picLocks noChangeAspect="1" noChangeArrowheads="1"/>
                      </p:cNvPicPr>
                      <p:nvPr/>
                    </p:nvPicPr>
                    <p:blipFill>
                      <a:blip r:embed="rId68"/>
                      <a:srcRect/>
                      <a:stretch>
                        <a:fillRect/>
                      </a:stretch>
                    </p:blipFill>
                    <p:spPr bwMode="auto">
                      <a:xfrm>
                        <a:off x="2252028" y="4786313"/>
                        <a:ext cx="23368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1"/>
          <p:cNvGraphicFramePr>
            <a:graphicFrameLocks noChangeAspect="1"/>
          </p:cNvGraphicFramePr>
          <p:nvPr>
            <p:custDataLst>
              <p:tags r:id="rId25"/>
            </p:custDataLst>
          </p:nvPr>
        </p:nvGraphicFramePr>
        <p:xfrm>
          <a:off x="3997961" y="5362258"/>
          <a:ext cx="276225" cy="360680"/>
        </p:xfrm>
        <a:graphic>
          <a:graphicData uri="http://schemas.openxmlformats.org/presentationml/2006/ole">
            <mc:AlternateContent xmlns:mc="http://schemas.openxmlformats.org/markup-compatibility/2006">
              <mc:Choice xmlns:v="urn:schemas-microsoft-com:vml" Requires="v">
                <p:oleObj name="Equation" r:id="rId72" imgW="165100" imgH="215900" progId="Equation.3">
                  <p:embed/>
                </p:oleObj>
              </mc:Choice>
              <mc:Fallback>
                <p:oleObj name="Equation" r:id="rId72" imgW="165100" imgH="215900" progId="Equation.3">
                  <p:embed/>
                  <p:pic>
                    <p:nvPicPr>
                      <p:cNvPr id="0" name="Object 11"/>
                      <p:cNvPicPr>
                        <a:picLocks noChangeAspect="1" noChangeArrowheads="1"/>
                      </p:cNvPicPr>
                      <p:nvPr/>
                    </p:nvPicPr>
                    <p:blipFill>
                      <a:blip r:embed="rId70"/>
                      <a:srcRect/>
                      <a:stretch>
                        <a:fillRect/>
                      </a:stretch>
                    </p:blipFill>
                    <p:spPr bwMode="auto">
                      <a:xfrm>
                        <a:off x="3997961" y="5362258"/>
                        <a:ext cx="27622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8" name="直接连接符 47"/>
          <p:cNvCxnSpPr/>
          <p:nvPr>
            <p:custDataLst>
              <p:tags r:id="rId26"/>
            </p:custDataLst>
          </p:nvPr>
        </p:nvCxnSpPr>
        <p:spPr>
          <a:xfrm flipV="1">
            <a:off x="2840355" y="5372735"/>
            <a:ext cx="864235" cy="369570"/>
          </a:xfrm>
          <a:prstGeom prst="line">
            <a:avLst/>
          </a:prstGeom>
          <a:solidFill>
            <a:schemeClr val="accent1"/>
          </a:solidFill>
          <a:ln w="9525" cap="flat" cmpd="sng" algn="ctr">
            <a:solidFill>
              <a:srgbClr val="FF0000"/>
            </a:solidFill>
            <a:prstDash val="sysDot"/>
            <a:miter lim="800000"/>
            <a:headEnd type="none" w="med" len="med"/>
            <a:tailEnd type="none" w="med" len="med"/>
          </a:ln>
        </p:spPr>
      </p:cxnSp>
      <p:sp>
        <p:nvSpPr>
          <p:cNvPr id="49" name="左大括号 48"/>
          <p:cNvSpPr/>
          <p:nvPr>
            <p:custDataLst>
              <p:tags r:id="rId27"/>
            </p:custDataLst>
          </p:nvPr>
        </p:nvSpPr>
        <p:spPr>
          <a:xfrm rot="20160000">
            <a:off x="2745740" y="5748020"/>
            <a:ext cx="125095" cy="245110"/>
          </a:xfrm>
          <a:prstGeom prst="leftBrace">
            <a:avLst/>
          </a:prstGeom>
          <a:noFill/>
          <a:ln w="9525" cap="flat" cmpd="sng" algn="ctr">
            <a:solidFill>
              <a:srgbClr val="0070C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cxnSp>
        <p:nvCxnSpPr>
          <p:cNvPr id="50" name="直接连接符 49"/>
          <p:cNvCxnSpPr/>
          <p:nvPr>
            <p:custDataLst>
              <p:tags r:id="rId28"/>
            </p:custDataLst>
          </p:nvPr>
        </p:nvCxnSpPr>
        <p:spPr>
          <a:xfrm flipH="1" flipV="1">
            <a:off x="3709035" y="5390515"/>
            <a:ext cx="72390" cy="144145"/>
          </a:xfrm>
          <a:prstGeom prst="line">
            <a:avLst/>
          </a:prstGeom>
          <a:solidFill>
            <a:schemeClr val="accent1"/>
          </a:solidFill>
          <a:ln w="9525" cap="flat" cmpd="sng" algn="ctr">
            <a:solidFill>
              <a:srgbClr val="FF0000"/>
            </a:solidFill>
            <a:prstDash val="sysDot"/>
            <a:miter lim="800000"/>
            <a:headEnd type="none" w="med" len="med"/>
            <a:tailEnd type="none" w="med" len="med"/>
          </a:ln>
        </p:spPr>
      </p:cxnSp>
      <p:graphicFrame>
        <p:nvGraphicFramePr>
          <p:cNvPr id="51" name="Object 11"/>
          <p:cNvGraphicFramePr>
            <a:graphicFrameLocks noChangeAspect="1"/>
          </p:cNvGraphicFramePr>
          <p:nvPr>
            <p:custDataLst>
              <p:tags r:id="rId29"/>
            </p:custDataLst>
          </p:nvPr>
        </p:nvGraphicFramePr>
        <p:xfrm>
          <a:off x="2486026" y="5804853"/>
          <a:ext cx="276225" cy="360680"/>
        </p:xfrm>
        <a:graphic>
          <a:graphicData uri="http://schemas.openxmlformats.org/presentationml/2006/ole">
            <mc:AlternateContent xmlns:mc="http://schemas.openxmlformats.org/markup-compatibility/2006">
              <mc:Choice xmlns:v="urn:schemas-microsoft-com:vml" Requires="v">
                <p:oleObj name="Equation" r:id="rId73" imgW="165100" imgH="215900" progId="Equation.3">
                  <p:embed/>
                </p:oleObj>
              </mc:Choice>
              <mc:Fallback>
                <p:oleObj name="Equation" r:id="rId73" imgW="165100" imgH="215900" progId="Equation.3">
                  <p:embed/>
                  <p:pic>
                    <p:nvPicPr>
                      <p:cNvPr id="0" name="Object 11"/>
                      <p:cNvPicPr>
                        <a:picLocks noChangeAspect="1" noChangeArrowheads="1"/>
                      </p:cNvPicPr>
                      <p:nvPr/>
                    </p:nvPicPr>
                    <p:blipFill>
                      <a:blip r:embed="rId74"/>
                      <a:srcRect/>
                      <a:stretch>
                        <a:fillRect/>
                      </a:stretch>
                    </p:blipFill>
                    <p:spPr bwMode="auto">
                      <a:xfrm>
                        <a:off x="2486026" y="5804853"/>
                        <a:ext cx="27622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左大括号 52"/>
          <p:cNvSpPr/>
          <p:nvPr>
            <p:custDataLst>
              <p:tags r:id="rId30"/>
            </p:custDataLst>
          </p:nvPr>
        </p:nvSpPr>
        <p:spPr>
          <a:xfrm rot="14820000">
            <a:off x="3344545" y="5327650"/>
            <a:ext cx="83820" cy="972820"/>
          </a:xfrm>
          <a:prstGeom prst="leftBrace">
            <a:avLst/>
          </a:prstGeom>
          <a:noFill/>
          <a:ln w="9525" cap="flat" cmpd="sng" algn="ctr">
            <a:solidFill>
              <a:srgbClr val="0070C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graphicFrame>
        <p:nvGraphicFramePr>
          <p:cNvPr id="54" name="Object 11"/>
          <p:cNvGraphicFramePr>
            <a:graphicFrameLocks noChangeAspect="1"/>
          </p:cNvGraphicFramePr>
          <p:nvPr>
            <p:custDataLst>
              <p:tags r:id="rId31"/>
            </p:custDataLst>
          </p:nvPr>
        </p:nvGraphicFramePr>
        <p:xfrm>
          <a:off x="3441701" y="5722938"/>
          <a:ext cx="296545" cy="360680"/>
        </p:xfrm>
        <a:graphic>
          <a:graphicData uri="http://schemas.openxmlformats.org/presentationml/2006/ole">
            <mc:AlternateContent xmlns:mc="http://schemas.openxmlformats.org/markup-compatibility/2006">
              <mc:Choice xmlns:v="urn:schemas-microsoft-com:vml" Requires="v">
                <p:oleObj name="Equation" r:id="rId75" imgW="177165" imgH="215900" progId="Equation.3">
                  <p:embed/>
                </p:oleObj>
              </mc:Choice>
              <mc:Fallback>
                <p:oleObj name="Equation" r:id="rId75" imgW="177165" imgH="215900" progId="Equation.3">
                  <p:embed/>
                  <p:pic>
                    <p:nvPicPr>
                      <p:cNvPr id="0" name="Object 11"/>
                      <p:cNvPicPr>
                        <a:picLocks noChangeAspect="1" noChangeArrowheads="1"/>
                      </p:cNvPicPr>
                      <p:nvPr/>
                    </p:nvPicPr>
                    <p:blipFill>
                      <a:blip r:embed="rId76"/>
                      <a:srcRect/>
                      <a:stretch>
                        <a:fillRect/>
                      </a:stretch>
                    </p:blipFill>
                    <p:spPr bwMode="auto">
                      <a:xfrm>
                        <a:off x="3441701" y="5722938"/>
                        <a:ext cx="29654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文本框 55"/>
          <p:cNvSpPr txBox="1"/>
          <p:nvPr/>
        </p:nvSpPr>
        <p:spPr>
          <a:xfrm>
            <a:off x="2413000" y="6236970"/>
            <a:ext cx="2282825" cy="275590"/>
          </a:xfrm>
          <a:prstGeom prst="rect">
            <a:avLst/>
          </a:prstGeom>
          <a:noFill/>
        </p:spPr>
        <p:txBody>
          <a:bodyPr wrap="square" rtlCol="0" anchor="t">
            <a:spAutoFit/>
          </a:bodyPr>
          <a:lstStyle/>
          <a:p>
            <a:r>
              <a:rPr lang="en-US" altLang="en-US" sz="1200" dirty="0">
                <a:sym typeface="+mn-ea"/>
              </a:rPr>
              <a:t>Projection on the </a:t>
            </a:r>
            <a:r>
              <a:rPr lang="en-US" altLang="en-US" sz="1200" dirty="0">
                <a:solidFill>
                  <a:srgbClr val="FF0000"/>
                </a:solidFill>
                <a:sym typeface="+mn-ea"/>
              </a:rPr>
              <a:t>eigenvectors</a:t>
            </a:r>
          </a:p>
        </p:txBody>
      </p:sp>
      <p:cxnSp>
        <p:nvCxnSpPr>
          <p:cNvPr id="57" name="直接箭头连接符 56"/>
          <p:cNvCxnSpPr/>
          <p:nvPr>
            <p:custDataLst>
              <p:tags r:id="rId32"/>
            </p:custDataLst>
          </p:nvPr>
        </p:nvCxnSpPr>
        <p:spPr>
          <a:xfrm flipV="1">
            <a:off x="5149215" y="5936615"/>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58" name="直接箭头连接符 57"/>
          <p:cNvCxnSpPr/>
          <p:nvPr>
            <p:custDataLst>
              <p:tags r:id="rId33"/>
            </p:custDataLst>
          </p:nvPr>
        </p:nvCxnSpPr>
        <p:spPr>
          <a:xfrm flipV="1">
            <a:off x="5149215" y="4640580"/>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59" name="直接箭头连接符 58"/>
          <p:cNvCxnSpPr/>
          <p:nvPr>
            <p:custDataLst>
              <p:tags r:id="rId34"/>
            </p:custDataLst>
          </p:nvPr>
        </p:nvCxnSpPr>
        <p:spPr>
          <a:xfrm flipV="1">
            <a:off x="5149215" y="5360670"/>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60" name="文本框 59"/>
          <p:cNvSpPr txBox="1"/>
          <p:nvPr>
            <p:custDataLst>
              <p:tags r:id="rId35"/>
            </p:custDataLst>
          </p:nvPr>
        </p:nvSpPr>
        <p:spPr>
          <a:xfrm>
            <a:off x="5609590" y="5072380"/>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61" name="直接箭头连接符 60"/>
          <p:cNvCxnSpPr/>
          <p:nvPr>
            <p:custDataLst>
              <p:tags r:id="rId36"/>
            </p:custDataLst>
          </p:nvPr>
        </p:nvCxnSpPr>
        <p:spPr>
          <a:xfrm flipV="1">
            <a:off x="5149215" y="5433060"/>
            <a:ext cx="1151890" cy="503555"/>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cxnSp>
        <p:nvCxnSpPr>
          <p:cNvPr id="62" name="直接箭头连接符 61"/>
          <p:cNvCxnSpPr/>
          <p:nvPr>
            <p:custDataLst>
              <p:tags r:id="rId37"/>
            </p:custDataLst>
          </p:nvPr>
        </p:nvCxnSpPr>
        <p:spPr>
          <a:xfrm flipH="1" flipV="1">
            <a:off x="4717415" y="4928870"/>
            <a:ext cx="431800" cy="1003300"/>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graphicFrame>
        <p:nvGraphicFramePr>
          <p:cNvPr id="63" name="Object 11"/>
          <p:cNvGraphicFramePr>
            <a:graphicFrameLocks noChangeAspect="1"/>
          </p:cNvGraphicFramePr>
          <p:nvPr>
            <p:custDataLst>
              <p:tags r:id="rId38"/>
            </p:custDataLst>
          </p:nvPr>
        </p:nvGraphicFramePr>
        <p:xfrm>
          <a:off x="4483418" y="4784408"/>
          <a:ext cx="233680" cy="360680"/>
        </p:xfrm>
        <a:graphic>
          <a:graphicData uri="http://schemas.openxmlformats.org/presentationml/2006/ole">
            <mc:AlternateContent xmlns:mc="http://schemas.openxmlformats.org/markup-compatibility/2006">
              <mc:Choice xmlns:v="urn:schemas-microsoft-com:vml" Requires="v">
                <p:oleObj name="Equation" r:id="rId77" imgW="139700" imgH="215900" progId="Equation.3">
                  <p:embed/>
                </p:oleObj>
              </mc:Choice>
              <mc:Fallback>
                <p:oleObj name="Equation" r:id="rId77" imgW="139700" imgH="215900" progId="Equation.3">
                  <p:embed/>
                  <p:pic>
                    <p:nvPicPr>
                      <p:cNvPr id="0" name="Object 11"/>
                      <p:cNvPicPr>
                        <a:picLocks noChangeAspect="1" noChangeArrowheads="1"/>
                      </p:cNvPicPr>
                      <p:nvPr/>
                    </p:nvPicPr>
                    <p:blipFill>
                      <a:blip r:embed="rId68"/>
                      <a:srcRect/>
                      <a:stretch>
                        <a:fillRect/>
                      </a:stretch>
                    </p:blipFill>
                    <p:spPr bwMode="auto">
                      <a:xfrm>
                        <a:off x="4483418" y="4784408"/>
                        <a:ext cx="23368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11"/>
          <p:cNvGraphicFramePr>
            <a:graphicFrameLocks noChangeAspect="1"/>
          </p:cNvGraphicFramePr>
          <p:nvPr>
            <p:custDataLst>
              <p:tags r:id="rId39"/>
            </p:custDataLst>
          </p:nvPr>
        </p:nvGraphicFramePr>
        <p:xfrm>
          <a:off x="6229351" y="5360353"/>
          <a:ext cx="276225" cy="360680"/>
        </p:xfrm>
        <a:graphic>
          <a:graphicData uri="http://schemas.openxmlformats.org/presentationml/2006/ole">
            <mc:AlternateContent xmlns:mc="http://schemas.openxmlformats.org/markup-compatibility/2006">
              <mc:Choice xmlns:v="urn:schemas-microsoft-com:vml" Requires="v">
                <p:oleObj name="Equation" r:id="rId78" imgW="165100" imgH="215900" progId="Equation.3">
                  <p:embed/>
                </p:oleObj>
              </mc:Choice>
              <mc:Fallback>
                <p:oleObj name="Equation" r:id="rId78" imgW="165100" imgH="215900" progId="Equation.3">
                  <p:embed/>
                  <p:pic>
                    <p:nvPicPr>
                      <p:cNvPr id="0" name="Object 11"/>
                      <p:cNvPicPr>
                        <a:picLocks noChangeAspect="1" noChangeArrowheads="1"/>
                      </p:cNvPicPr>
                      <p:nvPr/>
                    </p:nvPicPr>
                    <p:blipFill>
                      <a:blip r:embed="rId70"/>
                      <a:srcRect/>
                      <a:stretch>
                        <a:fillRect/>
                      </a:stretch>
                    </p:blipFill>
                    <p:spPr bwMode="auto">
                      <a:xfrm>
                        <a:off x="6229351" y="5360353"/>
                        <a:ext cx="27622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7" name="直接连接符 66"/>
          <p:cNvCxnSpPr/>
          <p:nvPr>
            <p:custDataLst>
              <p:tags r:id="rId40"/>
            </p:custDataLst>
          </p:nvPr>
        </p:nvCxnSpPr>
        <p:spPr>
          <a:xfrm flipV="1">
            <a:off x="5071745" y="5370830"/>
            <a:ext cx="864235" cy="369570"/>
          </a:xfrm>
          <a:prstGeom prst="line">
            <a:avLst/>
          </a:prstGeom>
          <a:solidFill>
            <a:schemeClr val="accent1"/>
          </a:solidFill>
          <a:ln w="9525" cap="flat" cmpd="sng" algn="ctr">
            <a:solidFill>
              <a:srgbClr val="FF0000"/>
            </a:solidFill>
            <a:prstDash val="sysDot"/>
            <a:miter lim="800000"/>
            <a:headEnd type="none" w="med" len="med"/>
            <a:tailEnd type="none" w="med" len="med"/>
          </a:ln>
        </p:spPr>
      </p:cxnSp>
      <p:sp>
        <p:nvSpPr>
          <p:cNvPr id="68" name="左大括号 67"/>
          <p:cNvSpPr/>
          <p:nvPr>
            <p:custDataLst>
              <p:tags r:id="rId41"/>
            </p:custDataLst>
          </p:nvPr>
        </p:nvSpPr>
        <p:spPr>
          <a:xfrm rot="20160000">
            <a:off x="4934585" y="5545455"/>
            <a:ext cx="125095" cy="454660"/>
          </a:xfrm>
          <a:prstGeom prst="leftBrace">
            <a:avLst>
              <a:gd name="adj1" fmla="val 0"/>
              <a:gd name="adj2" fmla="val 50000"/>
            </a:avLst>
          </a:prstGeom>
          <a:noFill/>
          <a:ln w="9525" cap="flat" cmpd="sng" algn="ctr">
            <a:solidFill>
              <a:srgbClr val="7030A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cxnSp>
        <p:nvCxnSpPr>
          <p:cNvPr id="69" name="直接连接符 68"/>
          <p:cNvCxnSpPr/>
          <p:nvPr>
            <p:custDataLst>
              <p:tags r:id="rId42"/>
            </p:custDataLst>
          </p:nvPr>
        </p:nvCxnSpPr>
        <p:spPr>
          <a:xfrm flipH="1" flipV="1">
            <a:off x="5940425" y="5388610"/>
            <a:ext cx="72390" cy="144145"/>
          </a:xfrm>
          <a:prstGeom prst="line">
            <a:avLst/>
          </a:prstGeom>
          <a:solidFill>
            <a:schemeClr val="accent1"/>
          </a:solidFill>
          <a:ln w="9525" cap="flat" cmpd="sng" algn="ctr">
            <a:solidFill>
              <a:srgbClr val="FF0000"/>
            </a:solidFill>
            <a:prstDash val="sysDot"/>
            <a:miter lim="800000"/>
            <a:headEnd type="none" w="med" len="med"/>
            <a:tailEnd type="none" w="med" len="med"/>
          </a:ln>
        </p:spPr>
      </p:cxnSp>
      <p:graphicFrame>
        <p:nvGraphicFramePr>
          <p:cNvPr id="70" name="Object 11"/>
          <p:cNvGraphicFramePr>
            <a:graphicFrameLocks noChangeAspect="1"/>
          </p:cNvGraphicFramePr>
          <p:nvPr>
            <p:custDataLst>
              <p:tags r:id="rId43"/>
            </p:custDataLst>
          </p:nvPr>
        </p:nvGraphicFramePr>
        <p:xfrm>
          <a:off x="4709795" y="5871210"/>
          <a:ext cx="341630" cy="263525"/>
        </p:xfrm>
        <a:graphic>
          <a:graphicData uri="http://schemas.openxmlformats.org/presentationml/2006/ole">
            <mc:AlternateContent xmlns:mc="http://schemas.openxmlformats.org/markup-compatibility/2006">
              <mc:Choice xmlns:v="urn:schemas-microsoft-com:vml" Requires="v">
                <p:oleObj name="Equation" r:id="rId79" imgW="279400" imgH="215900" progId="Equation.3">
                  <p:embed/>
                </p:oleObj>
              </mc:Choice>
              <mc:Fallback>
                <p:oleObj name="Equation" r:id="rId79" imgW="279400" imgH="215900" progId="Equation.3">
                  <p:embed/>
                  <p:pic>
                    <p:nvPicPr>
                      <p:cNvPr id="0" name="Object 11"/>
                      <p:cNvPicPr>
                        <a:picLocks noChangeAspect="1" noChangeArrowheads="1"/>
                      </p:cNvPicPr>
                      <p:nvPr/>
                    </p:nvPicPr>
                    <p:blipFill>
                      <a:blip r:embed="rId80"/>
                      <a:srcRect/>
                      <a:stretch>
                        <a:fillRect/>
                      </a:stretch>
                    </p:blipFill>
                    <p:spPr bwMode="auto">
                      <a:xfrm>
                        <a:off x="4709795" y="5871210"/>
                        <a:ext cx="341630"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左大括号 71"/>
          <p:cNvSpPr/>
          <p:nvPr>
            <p:custDataLst>
              <p:tags r:id="rId44"/>
            </p:custDataLst>
          </p:nvPr>
        </p:nvSpPr>
        <p:spPr>
          <a:xfrm rot="14820000">
            <a:off x="5372735" y="5632450"/>
            <a:ext cx="80645" cy="529590"/>
          </a:xfrm>
          <a:prstGeom prst="leftBrace">
            <a:avLst/>
          </a:prstGeom>
          <a:noFill/>
          <a:ln w="9525" cap="flat" cmpd="sng" algn="ctr">
            <a:solidFill>
              <a:srgbClr val="7030A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75" name="文本框 74"/>
          <p:cNvSpPr txBox="1"/>
          <p:nvPr/>
        </p:nvSpPr>
        <p:spPr>
          <a:xfrm>
            <a:off x="4644390" y="6235065"/>
            <a:ext cx="2282825" cy="275590"/>
          </a:xfrm>
          <a:prstGeom prst="rect">
            <a:avLst/>
          </a:prstGeom>
          <a:noFill/>
        </p:spPr>
        <p:txBody>
          <a:bodyPr wrap="square" rtlCol="0" anchor="t">
            <a:spAutoFit/>
          </a:bodyPr>
          <a:lstStyle/>
          <a:p>
            <a:r>
              <a:rPr lang="en-US" altLang="en-US" sz="1200" dirty="0">
                <a:sym typeface="+mn-ea"/>
              </a:rPr>
              <a:t>Scaling with </a:t>
            </a:r>
            <a:r>
              <a:rPr lang="en-US" altLang="en-US" sz="1200" dirty="0">
                <a:solidFill>
                  <a:srgbClr val="FF0000"/>
                </a:solidFill>
                <a:sym typeface="+mn-ea"/>
              </a:rPr>
              <a:t>eigenvalues</a:t>
            </a:r>
          </a:p>
        </p:txBody>
      </p:sp>
      <p:graphicFrame>
        <p:nvGraphicFramePr>
          <p:cNvPr id="77" name="Object 11"/>
          <p:cNvGraphicFramePr>
            <a:graphicFrameLocks noChangeAspect="1"/>
          </p:cNvGraphicFramePr>
          <p:nvPr>
            <p:custDataLst>
              <p:tags r:id="rId45"/>
            </p:custDataLst>
          </p:nvPr>
        </p:nvGraphicFramePr>
        <p:xfrm>
          <a:off x="5332730" y="5981065"/>
          <a:ext cx="373380" cy="254000"/>
        </p:xfrm>
        <a:graphic>
          <a:graphicData uri="http://schemas.openxmlformats.org/presentationml/2006/ole">
            <mc:AlternateContent xmlns:mc="http://schemas.openxmlformats.org/markup-compatibility/2006">
              <mc:Choice xmlns:v="urn:schemas-microsoft-com:vml" Requires="v">
                <p:oleObj name="Equation" r:id="rId81" imgW="316865" imgH="215900" progId="Equation.3">
                  <p:embed/>
                </p:oleObj>
              </mc:Choice>
              <mc:Fallback>
                <p:oleObj name="Equation" r:id="rId81" imgW="316865" imgH="215900" progId="Equation.3">
                  <p:embed/>
                  <p:pic>
                    <p:nvPicPr>
                      <p:cNvPr id="0" name="Object 11"/>
                      <p:cNvPicPr>
                        <a:picLocks noChangeAspect="1" noChangeArrowheads="1"/>
                      </p:cNvPicPr>
                      <p:nvPr/>
                    </p:nvPicPr>
                    <p:blipFill>
                      <a:blip r:embed="rId82"/>
                      <a:srcRect/>
                      <a:stretch>
                        <a:fillRect/>
                      </a:stretch>
                    </p:blipFill>
                    <p:spPr bwMode="auto">
                      <a:xfrm>
                        <a:off x="5332730" y="5981065"/>
                        <a:ext cx="37338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9" name="直接箭头连接符 78"/>
          <p:cNvCxnSpPr/>
          <p:nvPr>
            <p:custDataLst>
              <p:tags r:id="rId46"/>
            </p:custDataLst>
          </p:nvPr>
        </p:nvCxnSpPr>
        <p:spPr>
          <a:xfrm flipV="1">
            <a:off x="7122795" y="5917565"/>
            <a:ext cx="1396365" cy="12700"/>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80" name="直接箭头连接符 79"/>
          <p:cNvCxnSpPr/>
          <p:nvPr>
            <p:custDataLst>
              <p:tags r:id="rId47"/>
            </p:custDataLst>
          </p:nvPr>
        </p:nvCxnSpPr>
        <p:spPr>
          <a:xfrm flipV="1">
            <a:off x="7122795" y="4621530"/>
            <a:ext cx="0" cy="1308735"/>
          </a:xfrm>
          <a:prstGeom prst="straightConnector1">
            <a:avLst/>
          </a:prstGeom>
          <a:solidFill>
            <a:schemeClr val="accent1"/>
          </a:solidFill>
          <a:ln w="9525" cap="flat" cmpd="sng" algn="ctr">
            <a:solidFill>
              <a:schemeClr val="tx1"/>
            </a:solidFill>
            <a:prstDash val="solid"/>
            <a:miter lim="800000"/>
            <a:headEnd type="none" w="med" len="med"/>
            <a:tailEnd type="arrow" w="med" len="med"/>
          </a:ln>
        </p:spPr>
      </p:cxnSp>
      <p:cxnSp>
        <p:nvCxnSpPr>
          <p:cNvPr id="81" name="直接箭头连接符 80"/>
          <p:cNvCxnSpPr/>
          <p:nvPr>
            <p:custDataLst>
              <p:tags r:id="rId48"/>
            </p:custDataLst>
          </p:nvPr>
        </p:nvCxnSpPr>
        <p:spPr>
          <a:xfrm flipV="1">
            <a:off x="7122795" y="5341620"/>
            <a:ext cx="820420" cy="571500"/>
          </a:xfrm>
          <a:prstGeom prst="straightConnector1">
            <a:avLst/>
          </a:prstGeom>
          <a:solidFill>
            <a:schemeClr val="accent1"/>
          </a:solidFill>
          <a:ln w="9525" cap="flat" cmpd="sng" algn="ctr">
            <a:solidFill>
              <a:srgbClr val="FF0000"/>
            </a:solidFill>
            <a:prstDash val="solid"/>
            <a:miter lim="800000"/>
            <a:headEnd type="none" w="med" len="med"/>
            <a:tailEnd type="arrow" w="med" len="med"/>
          </a:ln>
        </p:spPr>
      </p:cxnSp>
      <p:sp>
        <p:nvSpPr>
          <p:cNvPr id="82" name="文本框 81"/>
          <p:cNvSpPr txBox="1"/>
          <p:nvPr>
            <p:custDataLst>
              <p:tags r:id="rId49"/>
            </p:custDataLst>
          </p:nvPr>
        </p:nvSpPr>
        <p:spPr>
          <a:xfrm>
            <a:off x="7875905" y="5079365"/>
            <a:ext cx="326390" cy="460375"/>
          </a:xfrm>
          <a:prstGeom prst="rect">
            <a:avLst/>
          </a:prstGeom>
          <a:noFill/>
        </p:spPr>
        <p:txBody>
          <a:bodyPr wrap="square" rtlCol="0" anchor="t">
            <a:spAutoFit/>
          </a:bodyPr>
          <a:lstStyle/>
          <a:p>
            <a:r>
              <a:rPr lang="en-US" altLang="en-US" sz="2400" i="1" dirty="0" err="1">
                <a:latin typeface="Times" pitchFamily="18" charset="0"/>
                <a:sym typeface="+mn-ea"/>
              </a:rPr>
              <a:t>d</a:t>
            </a:r>
          </a:p>
        </p:txBody>
      </p:sp>
      <p:cxnSp>
        <p:nvCxnSpPr>
          <p:cNvPr id="83" name="直接箭头连接符 82"/>
          <p:cNvCxnSpPr/>
          <p:nvPr>
            <p:custDataLst>
              <p:tags r:id="rId50"/>
            </p:custDataLst>
          </p:nvPr>
        </p:nvCxnSpPr>
        <p:spPr>
          <a:xfrm flipV="1">
            <a:off x="7122795" y="5414010"/>
            <a:ext cx="1151890" cy="503555"/>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cxnSp>
        <p:nvCxnSpPr>
          <p:cNvPr id="84" name="直接箭头连接符 83"/>
          <p:cNvCxnSpPr/>
          <p:nvPr>
            <p:custDataLst>
              <p:tags r:id="rId51"/>
            </p:custDataLst>
          </p:nvPr>
        </p:nvCxnSpPr>
        <p:spPr>
          <a:xfrm flipH="1" flipV="1">
            <a:off x="6690995" y="4909820"/>
            <a:ext cx="431800" cy="1003300"/>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graphicFrame>
        <p:nvGraphicFramePr>
          <p:cNvPr id="85" name="Object 11"/>
          <p:cNvGraphicFramePr>
            <a:graphicFrameLocks noChangeAspect="1"/>
          </p:cNvGraphicFramePr>
          <p:nvPr>
            <p:custDataLst>
              <p:tags r:id="rId52"/>
            </p:custDataLst>
          </p:nvPr>
        </p:nvGraphicFramePr>
        <p:xfrm>
          <a:off x="6456998" y="4765358"/>
          <a:ext cx="233680" cy="360680"/>
        </p:xfrm>
        <a:graphic>
          <a:graphicData uri="http://schemas.openxmlformats.org/presentationml/2006/ole">
            <mc:AlternateContent xmlns:mc="http://schemas.openxmlformats.org/markup-compatibility/2006">
              <mc:Choice xmlns:v="urn:schemas-microsoft-com:vml" Requires="v">
                <p:oleObj name="Equation" r:id="rId83" imgW="139700" imgH="215900" progId="Equation.3">
                  <p:embed/>
                </p:oleObj>
              </mc:Choice>
              <mc:Fallback>
                <p:oleObj name="Equation" r:id="rId83" imgW="139700" imgH="215900" progId="Equation.3">
                  <p:embed/>
                  <p:pic>
                    <p:nvPicPr>
                      <p:cNvPr id="0" name="Object 11"/>
                      <p:cNvPicPr>
                        <a:picLocks noChangeAspect="1" noChangeArrowheads="1"/>
                      </p:cNvPicPr>
                      <p:nvPr/>
                    </p:nvPicPr>
                    <p:blipFill>
                      <a:blip r:embed="rId68"/>
                      <a:srcRect/>
                      <a:stretch>
                        <a:fillRect/>
                      </a:stretch>
                    </p:blipFill>
                    <p:spPr bwMode="auto">
                      <a:xfrm>
                        <a:off x="6456998" y="4765358"/>
                        <a:ext cx="23368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1"/>
          <p:cNvGraphicFramePr>
            <a:graphicFrameLocks noChangeAspect="1"/>
          </p:cNvGraphicFramePr>
          <p:nvPr>
            <p:custDataLst>
              <p:tags r:id="rId53"/>
            </p:custDataLst>
          </p:nvPr>
        </p:nvGraphicFramePr>
        <p:xfrm>
          <a:off x="8202931" y="5341303"/>
          <a:ext cx="276225" cy="360680"/>
        </p:xfrm>
        <a:graphic>
          <a:graphicData uri="http://schemas.openxmlformats.org/presentationml/2006/ole">
            <mc:AlternateContent xmlns:mc="http://schemas.openxmlformats.org/markup-compatibility/2006">
              <mc:Choice xmlns:v="urn:schemas-microsoft-com:vml" Requires="v">
                <p:oleObj name="Equation" r:id="rId84" imgW="165100" imgH="215900" progId="Equation.3">
                  <p:embed/>
                </p:oleObj>
              </mc:Choice>
              <mc:Fallback>
                <p:oleObj name="Equation" r:id="rId84" imgW="165100" imgH="215900" progId="Equation.3">
                  <p:embed/>
                  <p:pic>
                    <p:nvPicPr>
                      <p:cNvPr id="0" name="Object 11"/>
                      <p:cNvPicPr>
                        <a:picLocks noChangeAspect="1" noChangeArrowheads="1"/>
                      </p:cNvPicPr>
                      <p:nvPr/>
                    </p:nvPicPr>
                    <p:blipFill>
                      <a:blip r:embed="rId70"/>
                      <a:srcRect/>
                      <a:stretch>
                        <a:fillRect/>
                      </a:stretch>
                    </p:blipFill>
                    <p:spPr bwMode="auto">
                      <a:xfrm>
                        <a:off x="8202931" y="5341303"/>
                        <a:ext cx="276225"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左大括号 89"/>
          <p:cNvSpPr/>
          <p:nvPr>
            <p:custDataLst>
              <p:tags r:id="rId54"/>
            </p:custDataLst>
          </p:nvPr>
        </p:nvSpPr>
        <p:spPr>
          <a:xfrm rot="20160000">
            <a:off x="6908165" y="5526405"/>
            <a:ext cx="125095" cy="454660"/>
          </a:xfrm>
          <a:prstGeom prst="leftBrace">
            <a:avLst>
              <a:gd name="adj1" fmla="val 0"/>
              <a:gd name="adj2" fmla="val 50000"/>
            </a:avLst>
          </a:prstGeom>
          <a:noFill/>
          <a:ln w="9525" cap="flat" cmpd="sng" algn="ctr">
            <a:solidFill>
              <a:srgbClr val="7030A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graphicFrame>
        <p:nvGraphicFramePr>
          <p:cNvPr id="92" name="Object 11"/>
          <p:cNvGraphicFramePr>
            <a:graphicFrameLocks noChangeAspect="1"/>
          </p:cNvGraphicFramePr>
          <p:nvPr>
            <p:custDataLst>
              <p:tags r:id="rId55"/>
            </p:custDataLst>
          </p:nvPr>
        </p:nvGraphicFramePr>
        <p:xfrm>
          <a:off x="7379970" y="5053330"/>
          <a:ext cx="341630" cy="263525"/>
        </p:xfrm>
        <a:graphic>
          <a:graphicData uri="http://schemas.openxmlformats.org/presentationml/2006/ole">
            <mc:AlternateContent xmlns:mc="http://schemas.openxmlformats.org/markup-compatibility/2006">
              <mc:Choice xmlns:v="urn:schemas-microsoft-com:vml" Requires="v">
                <p:oleObj name="Equation" r:id="rId79" imgW="279400" imgH="215900" progId="Equation.3">
                  <p:embed/>
                </p:oleObj>
              </mc:Choice>
              <mc:Fallback>
                <p:oleObj name="Equation" r:id="rId79" imgW="279400" imgH="215900" progId="Equation.3">
                  <p:embed/>
                  <p:pic>
                    <p:nvPicPr>
                      <p:cNvPr id="0" name="Object 11"/>
                      <p:cNvPicPr>
                        <a:picLocks noChangeAspect="1" noChangeArrowheads="1"/>
                      </p:cNvPicPr>
                      <p:nvPr/>
                    </p:nvPicPr>
                    <p:blipFill>
                      <a:blip r:embed="rId80"/>
                      <a:srcRect/>
                      <a:stretch>
                        <a:fillRect/>
                      </a:stretch>
                    </p:blipFill>
                    <p:spPr bwMode="auto">
                      <a:xfrm>
                        <a:off x="7379970" y="5053330"/>
                        <a:ext cx="341630"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 name="左大括号 93"/>
          <p:cNvSpPr/>
          <p:nvPr>
            <p:custDataLst>
              <p:tags r:id="rId56"/>
            </p:custDataLst>
          </p:nvPr>
        </p:nvSpPr>
        <p:spPr>
          <a:xfrm rot="14820000">
            <a:off x="7346315" y="5613400"/>
            <a:ext cx="80645" cy="529590"/>
          </a:xfrm>
          <a:prstGeom prst="leftBrace">
            <a:avLst/>
          </a:prstGeom>
          <a:noFill/>
          <a:ln w="9525" cap="flat" cmpd="sng" algn="ctr">
            <a:solidFill>
              <a:srgbClr val="7030A0"/>
            </a:solidFill>
            <a:prstDash val="solid"/>
            <a:miter lim="800000"/>
            <a:headEnd type="none" w="med" len="med"/>
            <a:tailEnd type="none" w="med" len="med"/>
          </a:ln>
          <a:scene3d>
            <a:camera prst="orthographicFront">
              <a:rot lat="0" lon="1200000" rev="0"/>
            </a:camera>
            <a:lightRig rig="threePt" dir="t"/>
          </a:scene3d>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altLang="en-US" sz="3600" b="0" i="0" u="none" strike="noStrike" cap="none" normalizeH="0" baseline="0">
              <a:ln>
                <a:noFill/>
              </a:ln>
              <a:solidFill>
                <a:schemeClr val="tx1"/>
              </a:solidFill>
              <a:effectLst/>
              <a:latin typeface="Arial" panose="020B0604020202020204" pitchFamily="34" charset="0"/>
            </a:endParaRPr>
          </a:p>
        </p:txBody>
      </p:sp>
      <p:graphicFrame>
        <p:nvGraphicFramePr>
          <p:cNvPr id="95" name="Object 11"/>
          <p:cNvGraphicFramePr>
            <a:graphicFrameLocks noChangeAspect="1"/>
          </p:cNvGraphicFramePr>
          <p:nvPr>
            <p:custDataLst>
              <p:tags r:id="rId57"/>
            </p:custDataLst>
          </p:nvPr>
        </p:nvGraphicFramePr>
        <p:xfrm>
          <a:off x="7306310" y="5962015"/>
          <a:ext cx="373380" cy="254000"/>
        </p:xfrm>
        <a:graphic>
          <a:graphicData uri="http://schemas.openxmlformats.org/presentationml/2006/ole">
            <mc:AlternateContent xmlns:mc="http://schemas.openxmlformats.org/markup-compatibility/2006">
              <mc:Choice xmlns:v="urn:schemas-microsoft-com:vml" Requires="v">
                <p:oleObj name="Equation" r:id="rId85" imgW="316865" imgH="215900" progId="Equation.3">
                  <p:embed/>
                </p:oleObj>
              </mc:Choice>
              <mc:Fallback>
                <p:oleObj name="Equation" r:id="rId85" imgW="316865" imgH="215900" progId="Equation.3">
                  <p:embed/>
                  <p:pic>
                    <p:nvPicPr>
                      <p:cNvPr id="0" name="Object 11"/>
                      <p:cNvPicPr>
                        <a:picLocks noChangeAspect="1" noChangeArrowheads="1"/>
                      </p:cNvPicPr>
                      <p:nvPr/>
                    </p:nvPicPr>
                    <p:blipFill>
                      <a:blip r:embed="rId82"/>
                      <a:srcRect/>
                      <a:stretch>
                        <a:fillRect/>
                      </a:stretch>
                    </p:blipFill>
                    <p:spPr bwMode="auto">
                      <a:xfrm>
                        <a:off x="7306310" y="5962015"/>
                        <a:ext cx="37338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7" name="直接箭头连接符 96"/>
          <p:cNvCxnSpPr/>
          <p:nvPr>
            <p:custDataLst>
              <p:tags r:id="rId58"/>
            </p:custDataLst>
          </p:nvPr>
        </p:nvCxnSpPr>
        <p:spPr>
          <a:xfrm flipH="1" flipV="1">
            <a:off x="7389495" y="5276215"/>
            <a:ext cx="193675" cy="426085"/>
          </a:xfrm>
          <a:prstGeom prst="straightConnector1">
            <a:avLst/>
          </a:prstGeom>
          <a:solidFill>
            <a:schemeClr val="accent1"/>
          </a:solidFill>
          <a:ln w="9525" cap="flat" cmpd="sng" algn="ctr">
            <a:solidFill>
              <a:srgbClr val="0070C0"/>
            </a:solidFill>
            <a:prstDash val="solid"/>
            <a:miter lim="800000"/>
            <a:headEnd type="none" w="med" len="med"/>
            <a:tailEnd type="arrow" w="med" len="med"/>
          </a:ln>
        </p:spPr>
      </p:cxnSp>
      <p:graphicFrame>
        <p:nvGraphicFramePr>
          <p:cNvPr id="98" name="Object 11"/>
          <p:cNvGraphicFramePr>
            <a:graphicFrameLocks noChangeAspect="1"/>
          </p:cNvGraphicFramePr>
          <p:nvPr>
            <p:custDataLst>
              <p:tags r:id="rId59"/>
            </p:custDataLst>
          </p:nvPr>
        </p:nvGraphicFramePr>
        <p:xfrm>
          <a:off x="6747510" y="5871210"/>
          <a:ext cx="341630" cy="263525"/>
        </p:xfrm>
        <a:graphic>
          <a:graphicData uri="http://schemas.openxmlformats.org/presentationml/2006/ole">
            <mc:AlternateContent xmlns:mc="http://schemas.openxmlformats.org/markup-compatibility/2006">
              <mc:Choice xmlns:v="urn:schemas-microsoft-com:vml" Requires="v">
                <p:oleObj name="Equation" r:id="rId86" imgW="279400" imgH="215900" progId="Equation.3">
                  <p:embed/>
                </p:oleObj>
              </mc:Choice>
              <mc:Fallback>
                <p:oleObj name="Equation" r:id="rId86" imgW="279400" imgH="215900" progId="Equation.3">
                  <p:embed/>
                  <p:pic>
                    <p:nvPicPr>
                      <p:cNvPr id="0" name="Object 11"/>
                      <p:cNvPicPr>
                        <a:picLocks noChangeAspect="1" noChangeArrowheads="1"/>
                      </p:cNvPicPr>
                      <p:nvPr/>
                    </p:nvPicPr>
                    <p:blipFill>
                      <a:blip r:embed="rId80"/>
                      <a:srcRect/>
                      <a:stretch>
                        <a:fillRect/>
                      </a:stretch>
                    </p:blipFill>
                    <p:spPr bwMode="auto">
                      <a:xfrm>
                        <a:off x="6747510" y="5871210"/>
                        <a:ext cx="341630"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0" name="直接箭头连接符 99"/>
          <p:cNvCxnSpPr>
            <a:stCxn id="94" idx="0"/>
          </p:cNvCxnSpPr>
          <p:nvPr>
            <p:custDataLst>
              <p:tags r:id="rId60"/>
            </p:custDataLst>
          </p:nvPr>
        </p:nvCxnSpPr>
        <p:spPr>
          <a:xfrm flipV="1">
            <a:off x="7127240" y="5276215"/>
            <a:ext cx="262255" cy="668020"/>
          </a:xfrm>
          <a:prstGeom prst="straightConnector1">
            <a:avLst/>
          </a:prstGeom>
          <a:solidFill>
            <a:schemeClr val="accent1"/>
          </a:solidFill>
          <a:ln w="9525" cap="flat" cmpd="sng" algn="ctr">
            <a:solidFill>
              <a:srgbClr val="7030A0"/>
            </a:solidFill>
            <a:prstDash val="solid"/>
            <a:miter lim="800000"/>
            <a:headEnd type="none" w="med" len="med"/>
            <a:tailEnd type="arrow" w="med" len="med"/>
          </a:ln>
        </p:spPr>
      </p:cxnSp>
      <p:cxnSp>
        <p:nvCxnSpPr>
          <p:cNvPr id="101" name="直接箭头连接符 100"/>
          <p:cNvCxnSpPr/>
          <p:nvPr>
            <p:custDataLst>
              <p:tags r:id="rId61"/>
            </p:custDataLst>
          </p:nvPr>
        </p:nvCxnSpPr>
        <p:spPr>
          <a:xfrm flipV="1">
            <a:off x="7089140" y="2976880"/>
            <a:ext cx="262255" cy="668020"/>
          </a:xfrm>
          <a:prstGeom prst="straightConnector1">
            <a:avLst/>
          </a:prstGeom>
          <a:solidFill>
            <a:schemeClr val="accent1"/>
          </a:solidFill>
          <a:ln w="9525" cap="flat" cmpd="sng" algn="ctr">
            <a:solidFill>
              <a:srgbClr val="7030A0"/>
            </a:solidFill>
            <a:prstDash val="solid"/>
            <a:miter lim="800000"/>
            <a:headEnd type="none" w="med" len="med"/>
            <a:tailEnd type="arrow" w="med" len="med"/>
          </a:ln>
        </p:spPr>
      </p:cxnSp>
      <p:graphicFrame>
        <p:nvGraphicFramePr>
          <p:cNvPr id="102" name="Object 11"/>
          <p:cNvGraphicFramePr>
            <a:graphicFrameLocks noChangeAspect="1"/>
          </p:cNvGraphicFramePr>
          <p:nvPr>
            <p:custDataLst>
              <p:tags r:id="rId62"/>
            </p:custDataLst>
          </p:nvPr>
        </p:nvGraphicFramePr>
        <p:xfrm>
          <a:off x="7318694" y="2564448"/>
          <a:ext cx="255270" cy="360680"/>
        </p:xfrm>
        <a:graphic>
          <a:graphicData uri="http://schemas.openxmlformats.org/presentationml/2006/ole">
            <mc:AlternateContent xmlns:mc="http://schemas.openxmlformats.org/markup-compatibility/2006">
              <mc:Choice xmlns:v="urn:schemas-microsoft-com:vml" Requires="v">
                <p:oleObj name="Equation" r:id="rId87" imgW="152400" imgH="215900" progId="Equation.3">
                  <p:embed/>
                </p:oleObj>
              </mc:Choice>
              <mc:Fallback>
                <p:oleObj name="Equation" r:id="rId87" imgW="152400" imgH="215900" progId="Equation.3">
                  <p:embed/>
                  <p:pic>
                    <p:nvPicPr>
                      <p:cNvPr id="0" name="Object 11"/>
                      <p:cNvPicPr>
                        <a:picLocks noChangeAspect="1" noChangeArrowheads="1"/>
                      </p:cNvPicPr>
                      <p:nvPr/>
                    </p:nvPicPr>
                    <p:blipFill>
                      <a:blip r:embed="rId88"/>
                      <a:srcRect/>
                      <a:stretch>
                        <a:fillRect/>
                      </a:stretch>
                    </p:blipFill>
                    <p:spPr bwMode="auto">
                      <a:xfrm>
                        <a:off x="7318694" y="2564448"/>
                        <a:ext cx="25527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11"/>
          <p:cNvGraphicFramePr>
            <a:graphicFrameLocks noChangeAspect="1"/>
          </p:cNvGraphicFramePr>
          <p:nvPr>
            <p:custDataLst>
              <p:tags r:id="rId63"/>
            </p:custDataLst>
          </p:nvPr>
        </p:nvGraphicFramePr>
        <p:xfrm>
          <a:off x="7124384" y="5224463"/>
          <a:ext cx="255270" cy="360680"/>
        </p:xfrm>
        <a:graphic>
          <a:graphicData uri="http://schemas.openxmlformats.org/presentationml/2006/ole">
            <mc:AlternateContent xmlns:mc="http://schemas.openxmlformats.org/markup-compatibility/2006">
              <mc:Choice xmlns:v="urn:schemas-microsoft-com:vml" Requires="v">
                <p:oleObj name="Equation" r:id="rId89" imgW="152400" imgH="215900" progId="Equation.3">
                  <p:embed/>
                </p:oleObj>
              </mc:Choice>
              <mc:Fallback>
                <p:oleObj name="Equation" r:id="rId89" imgW="152400" imgH="215900" progId="Equation.3">
                  <p:embed/>
                  <p:pic>
                    <p:nvPicPr>
                      <p:cNvPr id="0" name="Object 11"/>
                      <p:cNvPicPr>
                        <a:picLocks noChangeAspect="1" noChangeArrowheads="1"/>
                      </p:cNvPicPr>
                      <p:nvPr/>
                    </p:nvPicPr>
                    <p:blipFill>
                      <a:blip r:embed="rId88"/>
                      <a:srcRect/>
                      <a:stretch>
                        <a:fillRect/>
                      </a:stretch>
                    </p:blipFill>
                    <p:spPr bwMode="auto">
                      <a:xfrm>
                        <a:off x="7124384" y="5224463"/>
                        <a:ext cx="255270" cy="360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文本框 105"/>
          <p:cNvSpPr txBox="1"/>
          <p:nvPr/>
        </p:nvSpPr>
        <p:spPr>
          <a:xfrm>
            <a:off x="7089140" y="6236970"/>
            <a:ext cx="1287145" cy="275590"/>
          </a:xfrm>
          <a:prstGeom prst="rect">
            <a:avLst/>
          </a:prstGeom>
          <a:noFill/>
        </p:spPr>
        <p:txBody>
          <a:bodyPr wrap="square" rtlCol="0" anchor="t">
            <a:spAutoFit/>
          </a:bodyPr>
          <a:lstStyle/>
          <a:p>
            <a:r>
              <a:rPr lang="en-US" altLang="en-US" sz="1200" dirty="0">
                <a:sym typeface="+mn-ea"/>
              </a:rPr>
              <a:t>Vector addition</a:t>
            </a:r>
            <a:endParaRPr lang="en-US" altLang="en-US" sz="1200" dirty="0">
              <a:solidFill>
                <a:srgbClr val="FF0000"/>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21</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 name="Rectangle 2"/>
          <p:cNvSpPr>
            <a:spLocks noGrp="1" noChangeArrowheads="1"/>
          </p:cNvSpPr>
          <p:nvPr>
            <p:ph type="body" idx="1"/>
          </p:nvPr>
        </p:nvSpPr>
        <p:spPr>
          <a:xfrm>
            <a:off x="539750" y="1988021"/>
            <a:ext cx="8496300" cy="4105275"/>
          </a:xfrm>
        </p:spPr>
        <p:txBody>
          <a:bodyPr/>
          <a:lstStyle/>
          <a:p>
            <a:r>
              <a:rPr lang="en-US" altLang="en-US" sz="2800" b="1" dirty="0">
                <a:solidFill>
                  <a:srgbClr val="0033CC"/>
                </a:solidFill>
              </a:rPr>
              <a:t>Theorem</a:t>
            </a:r>
            <a:r>
              <a:rPr lang="en-US" altLang="en-US" sz="2800" dirty="0"/>
              <a:t>: If                 is a </a:t>
            </a:r>
            <a:r>
              <a:rPr lang="en-US" altLang="en-US" sz="2800" b="1" dirty="0">
                <a:solidFill>
                  <a:srgbClr val="FF3300"/>
                </a:solidFill>
              </a:rPr>
              <a:t>symmetric </a:t>
            </a:r>
            <a:r>
              <a:rPr lang="en-US" altLang="en-US" sz="2800" dirty="0"/>
              <a:t>matrix, </a:t>
            </a:r>
            <a:r>
              <a:rPr lang="en-US" altLang="zh-CN" sz="2800" dirty="0"/>
              <a:t>there e</a:t>
            </a:r>
            <a:r>
              <a:rPr lang="en-US" altLang="en-US" sz="2800" dirty="0"/>
              <a:t>xists an </a:t>
            </a:r>
            <a:r>
              <a:rPr lang="en-US" altLang="en-US" sz="2800" b="1" dirty="0" err="1">
                <a:solidFill>
                  <a:srgbClr val="FF3300"/>
                </a:solidFill>
              </a:rPr>
              <a:t>eigen</a:t>
            </a:r>
            <a:r>
              <a:rPr lang="en-US" altLang="en-US" sz="2800" b="1" dirty="0">
                <a:solidFill>
                  <a:srgbClr val="FF3300"/>
                </a:solidFill>
              </a:rPr>
              <a:t> decomposition</a:t>
            </a:r>
            <a:r>
              <a:rPr lang="en-US" altLang="en-US" sz="2800" dirty="0"/>
              <a:t>, where </a:t>
            </a:r>
            <a:r>
              <a:rPr lang="en-US" altLang="en-US" sz="2800" b="1" i="1" dirty="0"/>
              <a:t>Q</a:t>
            </a:r>
            <a:r>
              <a:rPr lang="en-US" altLang="en-US" sz="2800" dirty="0"/>
              <a:t> is </a:t>
            </a:r>
            <a:r>
              <a:rPr lang="en-US" altLang="en-US" sz="2800" b="1" dirty="0">
                <a:solidFill>
                  <a:srgbClr val="FF3300"/>
                </a:solidFill>
              </a:rPr>
              <a:t>orthogonal:</a:t>
            </a:r>
          </a:p>
          <a:p>
            <a:endParaRPr lang="en-US" altLang="en-US" sz="2800" b="1" dirty="0">
              <a:solidFill>
                <a:srgbClr val="FF3300"/>
              </a:solidFill>
            </a:endParaRPr>
          </a:p>
          <a:p>
            <a:pPr lvl="1">
              <a:lnSpc>
                <a:spcPct val="120000"/>
              </a:lnSpc>
            </a:pPr>
            <a:r>
              <a:rPr lang="en-US" altLang="en-US" b="1" i="1" dirty="0">
                <a:latin typeface="Lucida Sans" panose="020B0602030504020204" pitchFamily="34" charset="0"/>
              </a:rPr>
              <a:t>Q</a:t>
            </a:r>
            <a:r>
              <a:rPr lang="en-US" altLang="en-US" b="1" i="1" baseline="30000" dirty="0">
                <a:latin typeface="Lucida Sans" panose="020B0602030504020204" pitchFamily="34" charset="0"/>
              </a:rPr>
              <a:t>-1</a:t>
            </a:r>
            <a:r>
              <a:rPr lang="en-US" altLang="en-US" b="1" i="1" dirty="0">
                <a:latin typeface="Lucida Sans" panose="020B0602030504020204" pitchFamily="34" charset="0"/>
              </a:rPr>
              <a:t>= Q</a:t>
            </a:r>
            <a:r>
              <a:rPr lang="en-US" altLang="en-US" b="1" i="1" baseline="30000" dirty="0">
                <a:latin typeface="Lucida Sans" panose="020B0602030504020204" pitchFamily="34" charset="0"/>
              </a:rPr>
              <a:t>T</a:t>
            </a:r>
          </a:p>
          <a:p>
            <a:pPr lvl="1">
              <a:lnSpc>
                <a:spcPct val="120000"/>
              </a:lnSpc>
            </a:pPr>
            <a:r>
              <a:rPr lang="en-US" altLang="en-US" dirty="0"/>
              <a:t>Columns of </a:t>
            </a:r>
            <a:r>
              <a:rPr lang="en-US" altLang="en-US" b="1" i="1" dirty="0"/>
              <a:t>Q</a:t>
            </a:r>
            <a:r>
              <a:rPr lang="en-US" altLang="en-US" dirty="0"/>
              <a:t> are normalized eigenvectors</a:t>
            </a:r>
          </a:p>
          <a:p>
            <a:pPr lvl="1">
              <a:lnSpc>
                <a:spcPct val="120000"/>
              </a:lnSpc>
            </a:pPr>
            <a:r>
              <a:rPr lang="en-US" altLang="en-US" dirty="0"/>
              <a:t>Columns are orthogonal.</a:t>
            </a:r>
          </a:p>
          <a:p>
            <a:pPr lvl="1">
              <a:lnSpc>
                <a:spcPct val="120000"/>
              </a:lnSpc>
            </a:pPr>
            <a:r>
              <a:rPr lang="en-US" altLang="en-US" dirty="0"/>
              <a:t>(everything is real)</a:t>
            </a:r>
            <a:endParaRPr lang="en-US" altLang="en-US" b="1" i="1" baseline="30000" dirty="0">
              <a:latin typeface="Lucida Sans" panose="020B0602030504020204" pitchFamily="34" charset="0"/>
            </a:endParaRPr>
          </a:p>
          <a:p>
            <a:pPr lvl="1">
              <a:lnSpc>
                <a:spcPct val="120000"/>
              </a:lnSpc>
              <a:buFont typeface="Wingdings" panose="05000000000000000000" pitchFamily="2" charset="2"/>
              <a:buNone/>
            </a:pPr>
            <a:endParaRPr lang="en-US" altLang="en-US" b="1" i="1" baseline="30000" dirty="0">
              <a:latin typeface="Lucida Sans" panose="020B0602030504020204" pitchFamily="34" charset="0"/>
            </a:endParaRPr>
          </a:p>
        </p:txBody>
      </p:sp>
      <p:pic>
        <p:nvPicPr>
          <p:cNvPr id="19460" name="Picture 4"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282950" y="2100213"/>
            <a:ext cx="15049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461" name="Object 15"/>
          <p:cNvGraphicFramePr>
            <a:graphicFrameLocks noChangeAspect="1"/>
          </p:cNvGraphicFramePr>
          <p:nvPr/>
        </p:nvGraphicFramePr>
        <p:xfrm>
          <a:off x="3563888" y="3400847"/>
          <a:ext cx="1727200" cy="576263"/>
        </p:xfrm>
        <a:graphic>
          <a:graphicData uri="http://schemas.openxmlformats.org/presentationml/2006/ole">
            <mc:AlternateContent xmlns:mc="http://schemas.openxmlformats.org/markup-compatibility/2006">
              <mc:Choice xmlns:v="urn:schemas-microsoft-com:vml" Requires="v">
                <p:oleObj name="Equation" r:id="rId4" imgW="685800" imgH="228600" progId="Equation.3">
                  <p:embed/>
                </p:oleObj>
              </mc:Choice>
              <mc:Fallback>
                <p:oleObj name="Equation" r:id="rId4" imgW="685800" imgH="2286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400847"/>
                        <a:ext cx="17272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22</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grpSp>
        <p:nvGrpSpPr>
          <p:cNvPr id="21507" name="Group 42"/>
          <p:cNvGrpSpPr/>
          <p:nvPr/>
        </p:nvGrpSpPr>
        <p:grpSpPr bwMode="auto">
          <a:xfrm>
            <a:off x="2266961" y="2833067"/>
            <a:ext cx="5329250" cy="1217613"/>
            <a:chOff x="1428" y="1632"/>
            <a:chExt cx="3357" cy="767"/>
          </a:xfrm>
        </p:grpSpPr>
        <p:graphicFrame>
          <p:nvGraphicFramePr>
            <p:cNvPr id="21516" name="Object 22"/>
            <p:cNvGraphicFramePr>
              <a:graphicFrameLocks noChangeAspect="1"/>
            </p:cNvGraphicFramePr>
            <p:nvPr/>
          </p:nvGraphicFramePr>
          <p:xfrm>
            <a:off x="2352" y="1632"/>
            <a:ext cx="1065" cy="322"/>
          </p:xfrm>
          <a:graphic>
            <a:graphicData uri="http://schemas.openxmlformats.org/presentationml/2006/ole">
              <mc:AlternateContent xmlns:mc="http://schemas.openxmlformats.org/markup-compatibility/2006">
                <mc:Choice xmlns:v="urn:schemas-microsoft-com:vml" Requires="v">
                  <p:oleObj name="Equation" r:id="rId2" imgW="673100" imgH="203200" progId="Equation.3">
                    <p:embed/>
                  </p:oleObj>
                </mc:Choice>
                <mc:Fallback>
                  <p:oleObj name="Equation" r:id="rId2" imgW="673100" imgH="203200"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 y="1632"/>
                          <a:ext cx="1065"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7" name="Rectangle 23"/>
            <p:cNvSpPr>
              <a:spLocks noChangeArrowheads="1"/>
            </p:cNvSpPr>
            <p:nvPr/>
          </p:nvSpPr>
          <p:spPr bwMode="auto">
            <a:xfrm>
              <a:off x="1428" y="2108"/>
              <a:ext cx="547" cy="291"/>
            </a:xfrm>
            <a:prstGeom prst="rect">
              <a:avLst/>
            </a:prstGeom>
            <a:noFill/>
            <a:ln w="9525">
              <a:solidFill>
                <a:schemeClr val="tx1"/>
              </a:solidFill>
              <a:miter lim="800000"/>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i="1" dirty="0" err="1">
                  <a:latin typeface="+mn-lt"/>
                </a:rPr>
                <a:t>m</a:t>
              </a:r>
              <a:r>
                <a:rPr lang="en-US" altLang="en-US" sz="2400" i="1" dirty="0" err="1">
                  <a:latin typeface="+mn-lt"/>
                  <a:sym typeface="Symbol" panose="05050102010706020507" pitchFamily="18" charset="2"/>
                </a:rPr>
                <a:t>m</a:t>
              </a:r>
              <a:endParaRPr lang="en-US" altLang="en-US" sz="2400" i="1" dirty="0">
                <a:latin typeface="+mn-lt"/>
              </a:endParaRPr>
            </a:p>
          </p:txBody>
        </p:sp>
        <p:sp>
          <p:nvSpPr>
            <p:cNvPr id="21518" name="Rectangle 24"/>
            <p:cNvSpPr>
              <a:spLocks noChangeArrowheads="1"/>
            </p:cNvSpPr>
            <p:nvPr/>
          </p:nvSpPr>
          <p:spPr bwMode="auto">
            <a:xfrm>
              <a:off x="2109" y="2108"/>
              <a:ext cx="2036" cy="291"/>
            </a:xfrm>
            <a:prstGeom prst="rect">
              <a:avLst/>
            </a:prstGeom>
            <a:noFill/>
            <a:ln w="9525">
              <a:solidFill>
                <a:schemeClr val="tx1"/>
              </a:solidFill>
              <a:miter lim="800000"/>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i="1" dirty="0" err="1">
                  <a:latin typeface="+mn-lt"/>
                </a:rPr>
                <a:t>m</a:t>
              </a:r>
              <a:r>
                <a:rPr lang="en-US" altLang="en-US" sz="2400" i="1" dirty="0" err="1">
                  <a:latin typeface="+mn-lt"/>
                  <a:sym typeface="Symbol" panose="05050102010706020507" pitchFamily="18" charset="2"/>
                </a:rPr>
                <a:t>n</a:t>
              </a:r>
              <a:r>
                <a:rPr lang="en-US" altLang="en-US" sz="2400" i="1" dirty="0">
                  <a:latin typeface="+mn-lt"/>
                  <a:sym typeface="Symbol" panose="05050102010706020507" pitchFamily="18" charset="2"/>
                </a:rPr>
                <a:t>, nonnegative real</a:t>
              </a:r>
              <a:endParaRPr lang="en-US" altLang="en-US" sz="2400" i="1" dirty="0">
                <a:latin typeface="+mn-lt"/>
              </a:endParaRPr>
            </a:p>
          </p:txBody>
        </p:sp>
        <p:sp>
          <p:nvSpPr>
            <p:cNvPr id="21519" name="Rectangle 25"/>
            <p:cNvSpPr>
              <a:spLocks noChangeArrowheads="1"/>
            </p:cNvSpPr>
            <p:nvPr/>
          </p:nvSpPr>
          <p:spPr bwMode="auto">
            <a:xfrm>
              <a:off x="4347" y="2108"/>
              <a:ext cx="438" cy="291"/>
            </a:xfrm>
            <a:prstGeom prst="rect">
              <a:avLst/>
            </a:prstGeom>
            <a:noFill/>
            <a:ln w="9525">
              <a:solidFill>
                <a:schemeClr val="tx1"/>
              </a:solidFill>
              <a:miter lim="800000"/>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i="1" dirty="0" err="1">
                  <a:latin typeface="+mn-lt"/>
                </a:rPr>
                <a:t>n</a:t>
              </a:r>
              <a:r>
                <a:rPr lang="en-US" altLang="en-US" sz="2400" i="1" dirty="0" err="1">
                  <a:latin typeface="+mn-lt"/>
                  <a:sym typeface="Symbol" panose="05050102010706020507" pitchFamily="18" charset="2"/>
                </a:rPr>
                <a:t>n</a:t>
              </a:r>
              <a:endParaRPr lang="en-US" altLang="en-US" sz="2400" i="1" dirty="0">
                <a:latin typeface="+mn-lt"/>
              </a:endParaRPr>
            </a:p>
          </p:txBody>
        </p:sp>
        <p:sp>
          <p:nvSpPr>
            <p:cNvPr id="21520" name="Line 26"/>
            <p:cNvSpPr>
              <a:spLocks noChangeShapeType="1"/>
            </p:cNvSpPr>
            <p:nvPr/>
          </p:nvSpPr>
          <p:spPr bwMode="auto">
            <a:xfrm flipV="1">
              <a:off x="1975" y="1920"/>
              <a:ext cx="809" cy="188"/>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sp>
          <p:nvSpPr>
            <p:cNvPr id="21521" name="Line 28"/>
            <p:cNvSpPr>
              <a:spLocks noChangeShapeType="1"/>
            </p:cNvSpPr>
            <p:nvPr/>
          </p:nvSpPr>
          <p:spPr bwMode="auto">
            <a:xfrm flipV="1">
              <a:off x="3024" y="1920"/>
              <a:ext cx="0" cy="192"/>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sp>
          <p:nvSpPr>
            <p:cNvPr id="21522" name="Line 29"/>
            <p:cNvSpPr>
              <a:spLocks noChangeShapeType="1"/>
            </p:cNvSpPr>
            <p:nvPr/>
          </p:nvSpPr>
          <p:spPr bwMode="auto">
            <a:xfrm flipH="1" flipV="1">
              <a:off x="3216" y="1920"/>
              <a:ext cx="1131" cy="188"/>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grpSp>
      <p:sp>
        <p:nvSpPr>
          <p:cNvPr id="21508" name="Text Box 37"/>
          <p:cNvSpPr txBox="1">
            <a:spLocks noChangeArrowheads="1"/>
          </p:cNvSpPr>
          <p:nvPr/>
        </p:nvSpPr>
        <p:spPr bwMode="auto">
          <a:xfrm>
            <a:off x="212724" y="1959942"/>
            <a:ext cx="8823772" cy="954107"/>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600" dirty="0">
                <a:latin typeface="+mn-lt"/>
              </a:rPr>
              <a:t>For an </a:t>
            </a:r>
            <a:r>
              <a:rPr lang="en-US" altLang="en-US" sz="2600" i="1" dirty="0">
                <a:latin typeface="+mn-lt"/>
              </a:rPr>
              <a:t>m</a:t>
            </a:r>
            <a:r>
              <a:rPr lang="en-US" altLang="en-US" sz="2600" i="1" dirty="0">
                <a:latin typeface="+mn-lt"/>
                <a:sym typeface="Symbol" panose="05050102010706020507" pitchFamily="18" charset="2"/>
              </a:rPr>
              <a:t> </a:t>
            </a:r>
            <a:r>
              <a:rPr lang="en-US" altLang="en-US" sz="2600" i="1" dirty="0">
                <a:latin typeface="+mn-lt"/>
              </a:rPr>
              <a:t>n</a:t>
            </a:r>
            <a:r>
              <a:rPr lang="en-US" altLang="en-US" sz="2600" dirty="0">
                <a:latin typeface="+mn-lt"/>
              </a:rPr>
              <a:t> matrix </a:t>
            </a:r>
            <a:r>
              <a:rPr lang="en-US" altLang="en-US" sz="3000" b="1" dirty="0">
                <a:latin typeface="+mn-lt"/>
              </a:rPr>
              <a:t>A</a:t>
            </a:r>
            <a:r>
              <a:rPr lang="en-US" altLang="en-US" sz="2600" b="1" dirty="0">
                <a:latin typeface="+mn-lt"/>
              </a:rPr>
              <a:t> </a:t>
            </a:r>
            <a:r>
              <a:rPr lang="en-US" altLang="en-US" sz="2600" dirty="0">
                <a:latin typeface="+mn-lt"/>
              </a:rPr>
              <a:t>of rank </a:t>
            </a:r>
            <a:r>
              <a:rPr lang="en-US" altLang="en-US" sz="2600" i="1" dirty="0">
                <a:latin typeface="+mn-lt"/>
              </a:rPr>
              <a:t>r, </a:t>
            </a:r>
            <a:r>
              <a:rPr lang="en-US" altLang="en-US" sz="2600" dirty="0">
                <a:latin typeface="+mn-lt"/>
              </a:rPr>
              <a:t> there exists a factorization (Singular Value Decomposition = </a:t>
            </a:r>
            <a:r>
              <a:rPr lang="en-US" altLang="en-US" sz="2600" b="1" dirty="0">
                <a:solidFill>
                  <a:srgbClr val="FF3300"/>
                </a:solidFill>
                <a:latin typeface="+mn-lt"/>
              </a:rPr>
              <a:t>SVD</a:t>
            </a:r>
            <a:r>
              <a:rPr lang="en-US" altLang="en-US" sz="2600" dirty="0">
                <a:latin typeface="+mn-lt"/>
              </a:rPr>
              <a:t>) as follows:</a:t>
            </a:r>
          </a:p>
        </p:txBody>
      </p:sp>
      <p:sp>
        <p:nvSpPr>
          <p:cNvPr id="610342" name="Text Box 38"/>
          <p:cNvSpPr txBox="1">
            <a:spLocks noChangeArrowheads="1"/>
          </p:cNvSpPr>
          <p:nvPr/>
        </p:nvSpPr>
        <p:spPr bwMode="auto">
          <a:xfrm>
            <a:off x="288925" y="4033093"/>
            <a:ext cx="8128000" cy="488950"/>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rgbClr val="A50021"/>
              </a:buClr>
              <a:buFont typeface="Wingdings" panose="05000000000000000000" pitchFamily="2" charset="2"/>
              <a:buNone/>
            </a:pPr>
            <a:r>
              <a:rPr lang="en-US" altLang="en-US" sz="2600" dirty="0">
                <a:latin typeface="+mn-lt"/>
              </a:rPr>
              <a:t>The columns of </a:t>
            </a:r>
            <a:r>
              <a:rPr lang="en-US" altLang="en-US" sz="2600" b="1" i="1" dirty="0">
                <a:latin typeface="+mn-lt"/>
              </a:rPr>
              <a:t>U</a:t>
            </a:r>
            <a:r>
              <a:rPr lang="en-US" altLang="en-US" sz="2600" dirty="0">
                <a:latin typeface="+mn-lt"/>
              </a:rPr>
              <a:t> are orthogonal eigenvectors of </a:t>
            </a:r>
            <a:r>
              <a:rPr lang="en-US" altLang="en-US" sz="2600" b="1" i="1" dirty="0">
                <a:latin typeface="+mn-lt"/>
              </a:rPr>
              <a:t>AA</a:t>
            </a:r>
            <a:r>
              <a:rPr lang="en-US" altLang="en-US" sz="2600" b="1" i="1" baseline="30000" dirty="0">
                <a:latin typeface="+mn-lt"/>
              </a:rPr>
              <a:t>T</a:t>
            </a:r>
            <a:r>
              <a:rPr lang="en-US" altLang="en-US" sz="2600" dirty="0">
                <a:latin typeface="+mn-lt"/>
              </a:rPr>
              <a:t>.</a:t>
            </a:r>
            <a:endParaRPr lang="en-US" altLang="en-US" sz="3600" dirty="0">
              <a:latin typeface="+mn-lt"/>
            </a:endParaRPr>
          </a:p>
        </p:txBody>
      </p:sp>
      <p:sp>
        <p:nvSpPr>
          <p:cNvPr id="610343" name="Text Box 39"/>
          <p:cNvSpPr txBox="1">
            <a:spLocks noChangeArrowheads="1"/>
          </p:cNvSpPr>
          <p:nvPr/>
        </p:nvSpPr>
        <p:spPr bwMode="auto">
          <a:xfrm>
            <a:off x="271463" y="4598243"/>
            <a:ext cx="8110537" cy="488950"/>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
                <a:srgbClr val="A50021"/>
              </a:buClr>
              <a:buFont typeface="Wingdings" panose="05000000000000000000" pitchFamily="2" charset="2"/>
              <a:buNone/>
            </a:pPr>
            <a:r>
              <a:rPr lang="en-US" altLang="en-US" sz="2600">
                <a:latin typeface="+mn-lt"/>
              </a:rPr>
              <a:t>The columns of </a:t>
            </a:r>
            <a:r>
              <a:rPr lang="en-US" altLang="en-US" sz="2600" b="1" i="1">
                <a:latin typeface="+mn-lt"/>
              </a:rPr>
              <a:t>V</a:t>
            </a:r>
            <a:r>
              <a:rPr lang="en-US" altLang="en-US" sz="2600">
                <a:latin typeface="+mn-lt"/>
              </a:rPr>
              <a:t> are orthogonal eigenvectors of </a:t>
            </a:r>
            <a:r>
              <a:rPr lang="en-US" altLang="en-US" sz="2600" b="1" i="1">
                <a:latin typeface="+mn-lt"/>
              </a:rPr>
              <a:t>A</a:t>
            </a:r>
            <a:r>
              <a:rPr lang="en-US" altLang="en-US" sz="2600" b="1" i="1" baseline="30000">
                <a:latin typeface="+mn-lt"/>
              </a:rPr>
              <a:t>T</a:t>
            </a:r>
            <a:r>
              <a:rPr lang="en-US" altLang="en-US" sz="2600" b="1" i="1">
                <a:latin typeface="+mn-lt"/>
              </a:rPr>
              <a:t>A</a:t>
            </a:r>
            <a:r>
              <a:rPr lang="en-US" altLang="en-US" sz="2600">
                <a:latin typeface="+mn-lt"/>
              </a:rPr>
              <a:t>.</a:t>
            </a:r>
            <a:endParaRPr lang="en-US" altLang="en-US" sz="3600">
              <a:latin typeface="+mn-lt"/>
            </a:endParaRPr>
          </a:p>
        </p:txBody>
      </p:sp>
      <p:grpSp>
        <p:nvGrpSpPr>
          <p:cNvPr id="610347" name="Group 43"/>
          <p:cNvGrpSpPr/>
          <p:nvPr/>
        </p:nvGrpSpPr>
        <p:grpSpPr bwMode="auto">
          <a:xfrm>
            <a:off x="304800" y="5131645"/>
            <a:ext cx="8659813" cy="1576388"/>
            <a:chOff x="192" y="3216"/>
            <a:chExt cx="5455" cy="993"/>
          </a:xfrm>
        </p:grpSpPr>
        <p:graphicFrame>
          <p:nvGraphicFramePr>
            <p:cNvPr id="21512" name="Object 31"/>
            <p:cNvGraphicFramePr>
              <a:graphicFrameLocks noChangeAspect="1"/>
            </p:cNvGraphicFramePr>
            <p:nvPr/>
          </p:nvGraphicFramePr>
          <p:xfrm>
            <a:off x="2143" y="3552"/>
            <a:ext cx="737" cy="336"/>
          </p:xfrm>
          <a:graphic>
            <a:graphicData uri="http://schemas.openxmlformats.org/presentationml/2006/ole">
              <mc:AlternateContent xmlns:mc="http://schemas.openxmlformats.org/markup-compatibility/2006">
                <mc:Choice xmlns:v="urn:schemas-microsoft-com:vml" Requires="v">
                  <p:oleObj name="Equation" r:id="rId4" imgW="583565" imgH="266700" progId="Equation.3">
                    <p:embed/>
                  </p:oleObj>
                </mc:Choice>
                <mc:Fallback>
                  <p:oleObj name="Equation" r:id="rId4" imgW="583565" imgH="266700" progId="Equation.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 y="3552"/>
                          <a:ext cx="73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3" name="Object 32"/>
            <p:cNvGraphicFramePr>
              <a:graphicFrameLocks noChangeAspect="1"/>
            </p:cNvGraphicFramePr>
            <p:nvPr/>
          </p:nvGraphicFramePr>
          <p:xfrm>
            <a:off x="1584" y="3867"/>
            <a:ext cx="1710" cy="342"/>
          </p:xfrm>
          <a:graphic>
            <a:graphicData uri="http://schemas.openxmlformats.org/presentationml/2006/ole">
              <mc:AlternateContent xmlns:mc="http://schemas.openxmlformats.org/markup-compatibility/2006">
                <mc:Choice xmlns:v="urn:schemas-microsoft-com:vml" Requires="v">
                  <p:oleObj name="Equation" r:id="rId6" imgW="1078865" imgH="215900" progId="Equation.3">
                    <p:embed/>
                  </p:oleObj>
                </mc:Choice>
                <mc:Fallback>
                  <p:oleObj name="Equation" r:id="rId6" imgW="1078865" imgH="215900" progId="Equation.3">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 y="3867"/>
                          <a:ext cx="1710"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 name="AutoShape 33"/>
            <p:cNvSpPr>
              <a:spLocks noChangeArrowheads="1"/>
            </p:cNvSpPr>
            <p:nvPr/>
          </p:nvSpPr>
          <p:spPr bwMode="auto">
            <a:xfrm>
              <a:off x="3338" y="3870"/>
              <a:ext cx="2309" cy="330"/>
            </a:xfrm>
            <a:prstGeom prst="leftArrowCallout">
              <a:avLst>
                <a:gd name="adj1" fmla="val 25000"/>
                <a:gd name="adj2" fmla="val 25000"/>
                <a:gd name="adj3" fmla="val 131527"/>
                <a:gd name="adj4" fmla="val 75680"/>
              </a:avLst>
            </a:prstGeom>
            <a:solidFill>
              <a:schemeClr val="accent1">
                <a:alpha val="50195"/>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800" i="1">
                  <a:latin typeface="+mn-lt"/>
                </a:rPr>
                <a:t>Singular values</a:t>
              </a:r>
              <a:r>
                <a:rPr lang="en-US" altLang="en-US" sz="2800">
                  <a:latin typeface="+mn-lt"/>
                </a:rPr>
                <a:t>.</a:t>
              </a:r>
            </a:p>
          </p:txBody>
        </p:sp>
        <p:sp>
          <p:nvSpPr>
            <p:cNvPr id="21515" name="Text Box 40"/>
            <p:cNvSpPr txBox="1">
              <a:spLocks noChangeArrowheads="1"/>
            </p:cNvSpPr>
            <p:nvPr/>
          </p:nvSpPr>
          <p:spPr bwMode="auto">
            <a:xfrm>
              <a:off x="192" y="3216"/>
              <a:ext cx="5223" cy="308"/>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600">
                  <a:latin typeface="+mn-lt"/>
                </a:rPr>
                <a:t>Eigenvalues </a:t>
              </a:r>
              <a:r>
                <a:rPr lang="en-US" altLang="en-US" sz="2600">
                  <a:latin typeface="+mn-lt"/>
                  <a:sym typeface="Symbol" panose="05050102010706020507" pitchFamily="18" charset="2"/>
                </a:rPr>
                <a:t></a:t>
              </a:r>
              <a:r>
                <a:rPr lang="en-US" altLang="en-US" sz="2600" baseline="-25000">
                  <a:latin typeface="+mn-lt"/>
                  <a:sym typeface="Symbol" panose="05050102010706020507" pitchFamily="18" charset="2"/>
                </a:rPr>
                <a:t>1 </a:t>
              </a:r>
              <a:r>
                <a:rPr lang="en-US" altLang="en-US" sz="2600">
                  <a:latin typeface="+mn-lt"/>
                  <a:sym typeface="Symbol" panose="05050102010706020507" pitchFamily="18" charset="2"/>
                </a:rPr>
                <a:t>… </a:t>
              </a:r>
              <a:r>
                <a:rPr lang="en-US" altLang="en-US" sz="2600" baseline="-25000">
                  <a:latin typeface="+mn-lt"/>
                  <a:sym typeface="Symbol" panose="05050102010706020507" pitchFamily="18" charset="2"/>
                </a:rPr>
                <a:t>r</a:t>
              </a:r>
              <a:r>
                <a:rPr lang="en-US" altLang="en-US" sz="2600">
                  <a:latin typeface="+mn-lt"/>
                </a:rPr>
                <a:t> of </a:t>
              </a:r>
              <a:r>
                <a:rPr lang="en-US" altLang="en-US" sz="2600" b="1" i="1">
                  <a:latin typeface="+mn-lt"/>
                </a:rPr>
                <a:t>AA</a:t>
              </a:r>
              <a:r>
                <a:rPr lang="en-US" altLang="en-US" sz="2600" b="1" i="1" baseline="30000">
                  <a:latin typeface="+mn-lt"/>
                </a:rPr>
                <a:t>T </a:t>
              </a:r>
              <a:r>
                <a:rPr lang="en-US" altLang="en-US" sz="2600">
                  <a:latin typeface="+mn-lt"/>
                </a:rPr>
                <a:t>are the eigenvalues of </a:t>
              </a:r>
              <a:r>
                <a:rPr lang="en-US" altLang="en-US" sz="2600" b="1" i="1">
                  <a:latin typeface="+mn-lt"/>
                </a:rPr>
                <a:t>A</a:t>
              </a:r>
              <a:r>
                <a:rPr lang="en-US" altLang="en-US" sz="2600" b="1" i="1" baseline="30000">
                  <a:latin typeface="+mn-lt"/>
                </a:rPr>
                <a:t>T</a:t>
              </a:r>
              <a:r>
                <a:rPr lang="en-US" altLang="en-US" sz="2600" b="1" i="1">
                  <a:latin typeface="+mn-lt"/>
                </a:rPr>
                <a:t>A</a:t>
              </a:r>
              <a:r>
                <a:rPr lang="en-US" altLang="en-US" sz="2600">
                  <a:latin typeface="+mn-lt"/>
                </a:rPr>
                <a:t>.</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23</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8195" name="Rectangle 3"/>
          <p:cNvSpPr>
            <a:spLocks noChangeArrowheads="1"/>
          </p:cNvSpPr>
          <p:nvPr/>
        </p:nvSpPr>
        <p:spPr bwMode="auto">
          <a:xfrm>
            <a:off x="250825" y="2276375"/>
            <a:ext cx="8713788"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r>
              <a:rPr lang="en-US" altLang="zh-CN" sz="2800" dirty="0">
                <a:ea typeface="宋体" panose="02010600030101010101" pitchFamily="2" charset="-122"/>
              </a:rPr>
              <a:t>Each dimensionality reduction technique finds an </a:t>
            </a:r>
            <a:r>
              <a:rPr lang="en-US" altLang="zh-CN" sz="2800" i="1" dirty="0">
                <a:solidFill>
                  <a:srgbClr val="0000FF"/>
                </a:solidFill>
                <a:ea typeface="宋体" panose="02010600030101010101" pitchFamily="2" charset="-122"/>
              </a:rPr>
              <a:t>appropriate transformation </a:t>
            </a:r>
            <a:r>
              <a:rPr lang="en-US" altLang="zh-CN" sz="2800" dirty="0">
                <a:ea typeface="宋体" panose="02010600030101010101" pitchFamily="2" charset="-122"/>
              </a:rPr>
              <a:t>by satisfying certain criteria (e.g., </a:t>
            </a:r>
            <a:r>
              <a:rPr lang="en-US" altLang="zh-CN" sz="2800" i="1" dirty="0">
                <a:ea typeface="宋体" panose="02010600030101010101" pitchFamily="2" charset="-122"/>
              </a:rPr>
              <a:t>information loss, data discrimination</a:t>
            </a:r>
            <a:r>
              <a:rPr lang="en-US" altLang="zh-CN" sz="2800" dirty="0">
                <a:ea typeface="宋体" panose="02010600030101010101" pitchFamily="2" charset="-122"/>
              </a:rPr>
              <a:t>, etc.)</a:t>
            </a:r>
          </a:p>
          <a:p>
            <a:pPr eaLnBrk="1" hangingPunct="1"/>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The goal of PCA is to reduce the dimensionality of the data while</a:t>
            </a:r>
            <a:r>
              <a:rPr lang="en-US" altLang="zh-CN" sz="2800" b="1" dirty="0">
                <a:ea typeface="宋体" panose="02010600030101010101" pitchFamily="2" charset="-122"/>
              </a:rPr>
              <a:t> </a:t>
            </a:r>
            <a:r>
              <a:rPr lang="en-US" altLang="zh-CN" sz="2800" b="1" i="1" dirty="0">
                <a:solidFill>
                  <a:srgbClr val="0000FF"/>
                </a:solidFill>
                <a:ea typeface="宋体" panose="02010600030101010101" pitchFamily="2" charset="-122"/>
              </a:rPr>
              <a:t>retaining as much as possible of the variation present in the dataset</a:t>
            </a:r>
            <a:r>
              <a:rPr lang="en-US" altLang="zh-CN" sz="2800" b="1" dirty="0">
                <a:solidFill>
                  <a:srgbClr val="000066"/>
                </a:solidFill>
                <a:ea typeface="宋体" panose="02010600030101010101" pitchFamily="2"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24</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26627" name="Picture 3"/>
          <p:cNvPicPr>
            <a:picLocks noGrp="1" noChangeAspect="1" noChangeArrowheads="1"/>
          </p:cNvPicPr>
          <p:nvPr>
            <p:ph idx="1"/>
          </p:nvPr>
        </p:nvPicPr>
        <p:blipFill>
          <a:blip r:embed="rId17" cstate="print">
            <a:extLst>
              <a:ext uri="{28A0092B-C50C-407E-A947-70E740481C1C}">
                <a14:useLocalDpi xmlns:a14="http://schemas.microsoft.com/office/drawing/2010/main" val="0"/>
              </a:ext>
            </a:extLst>
          </a:blip>
          <a:srcRect/>
          <a:stretch>
            <a:fillRect/>
          </a:stretch>
        </p:blipFill>
        <p:spPr>
          <a:xfrm>
            <a:off x="2148880" y="1981200"/>
            <a:ext cx="4217988" cy="4572000"/>
          </a:xfrm>
          <a:noFill/>
        </p:spPr>
      </p:pic>
      <p:sp>
        <p:nvSpPr>
          <p:cNvPr id="330756" name="AutoShape 4"/>
          <p:cNvSpPr>
            <a:spLocks noChangeArrowheads="1"/>
          </p:cNvSpPr>
          <p:nvPr>
            <p:custDataLst>
              <p:tags r:id="rId1"/>
            </p:custDataLst>
          </p:nvPr>
        </p:nvSpPr>
        <p:spPr bwMode="auto">
          <a:xfrm>
            <a:off x="4663480" y="3352800"/>
            <a:ext cx="76200" cy="76200"/>
          </a:xfrm>
          <a:prstGeom prst="octagon">
            <a:avLst>
              <a:gd name="adj" fmla="val 29287"/>
            </a:avLst>
          </a:prstGeom>
          <a:solidFill>
            <a:schemeClr val="accent1"/>
          </a:solidFill>
          <a:ln w="9525">
            <a:solidFill>
              <a:schemeClr val="tx1"/>
            </a:solidFill>
            <a:miter lim="800000"/>
          </a:ln>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3600">
              <a:latin typeface="Arial" panose="020B0604020202020204" pitchFamily="34" charset="0"/>
            </a:endParaRPr>
          </a:p>
        </p:txBody>
      </p:sp>
      <p:grpSp>
        <p:nvGrpSpPr>
          <p:cNvPr id="3" name="Group 5"/>
          <p:cNvGrpSpPr/>
          <p:nvPr>
            <p:custDataLst>
              <p:tags r:id="rId2"/>
            </p:custDataLst>
          </p:nvPr>
        </p:nvGrpSpPr>
        <p:grpSpPr bwMode="auto">
          <a:xfrm>
            <a:off x="1691680" y="3124200"/>
            <a:ext cx="2971800" cy="457200"/>
            <a:chOff x="1200" y="1968"/>
            <a:chExt cx="1872" cy="288"/>
          </a:xfrm>
        </p:grpSpPr>
        <p:sp>
          <p:nvSpPr>
            <p:cNvPr id="26641" name="Line 6"/>
            <p:cNvSpPr>
              <a:spLocks noChangeShapeType="1"/>
            </p:cNvSpPr>
            <p:nvPr>
              <p:custDataLst>
                <p:tags r:id="rId14"/>
              </p:custDataLst>
            </p:nvPr>
          </p:nvSpPr>
          <p:spPr bwMode="auto">
            <a:xfrm flipV="1">
              <a:off x="1296" y="2160"/>
              <a:ext cx="1776" cy="0"/>
            </a:xfrm>
            <a:prstGeom prst="line">
              <a:avLst/>
            </a:prstGeom>
            <a:noFill/>
            <a:ln w="9525">
              <a:solidFill>
                <a:schemeClr val="accent1"/>
              </a:solidFill>
              <a:prstDash val="dash"/>
              <a:round/>
            </a:ln>
            <a:extLst>
              <a:ext uri="{909E8E84-426E-40DD-AFC4-6F175D3DCCD1}">
                <a14:hiddenFill xmlns:a14="http://schemas.microsoft.com/office/drawing/2010/main">
                  <a:noFill/>
                </a14:hiddenFill>
              </a:ext>
            </a:extLst>
          </p:spPr>
          <p:txBody>
            <a:bodyPr wrap="none" anchor="ctr"/>
            <a:lstStyle/>
            <a:p>
              <a:endParaRPr lang="en-US"/>
            </a:p>
          </p:txBody>
        </p:sp>
        <p:sp>
          <p:nvSpPr>
            <p:cNvPr id="26642" name="Text Box 7"/>
            <p:cNvSpPr txBox="1">
              <a:spLocks noChangeArrowheads="1"/>
            </p:cNvSpPr>
            <p:nvPr>
              <p:custDataLst>
                <p:tags r:id="rId15"/>
              </p:custDataLst>
            </p:nvPr>
          </p:nvSpPr>
          <p:spPr bwMode="auto">
            <a:xfrm>
              <a:off x="1200" y="1968"/>
              <a:ext cx="3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GB" altLang="en-US" sz="2400" i="1">
                  <a:solidFill>
                    <a:schemeClr val="hlink"/>
                  </a:solidFill>
                  <a:latin typeface="Times New Roman" panose="02020603050405020304" pitchFamily="18" charset="0"/>
                </a:rPr>
                <a:t>x</a:t>
              </a:r>
              <a:r>
                <a:rPr lang="en-GB" altLang="en-US" sz="2400" i="1" baseline="-25000">
                  <a:solidFill>
                    <a:schemeClr val="hlink"/>
                  </a:solidFill>
                  <a:latin typeface="Times New Roman" panose="02020603050405020304" pitchFamily="18" charset="0"/>
                </a:rPr>
                <a:t>i2</a:t>
              </a:r>
              <a:endParaRPr lang="en-US" altLang="zh-CN" sz="2400" baseline="-25000">
                <a:solidFill>
                  <a:schemeClr val="hlink"/>
                </a:solidFill>
                <a:latin typeface="Times New Roman" panose="02020603050405020304" pitchFamily="18" charset="0"/>
                <a:ea typeface="宋体" panose="02010600030101010101" pitchFamily="2" charset="-122"/>
              </a:endParaRPr>
            </a:p>
          </p:txBody>
        </p:sp>
      </p:grpSp>
      <p:grpSp>
        <p:nvGrpSpPr>
          <p:cNvPr id="4" name="Group 8"/>
          <p:cNvGrpSpPr/>
          <p:nvPr>
            <p:custDataLst>
              <p:tags r:id="rId3"/>
            </p:custDataLst>
          </p:nvPr>
        </p:nvGrpSpPr>
        <p:grpSpPr bwMode="auto">
          <a:xfrm>
            <a:off x="4511080" y="3429000"/>
            <a:ext cx="477838" cy="3048000"/>
            <a:chOff x="2976" y="2160"/>
            <a:chExt cx="301" cy="1920"/>
          </a:xfrm>
        </p:grpSpPr>
        <p:sp>
          <p:nvSpPr>
            <p:cNvPr id="26639" name="Line 9"/>
            <p:cNvSpPr>
              <a:spLocks noChangeShapeType="1"/>
            </p:cNvSpPr>
            <p:nvPr>
              <p:custDataLst>
                <p:tags r:id="rId12"/>
              </p:custDataLst>
            </p:nvPr>
          </p:nvSpPr>
          <p:spPr bwMode="auto">
            <a:xfrm>
              <a:off x="3072" y="2160"/>
              <a:ext cx="0" cy="1728"/>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anchor="ctr"/>
            <a:lstStyle/>
            <a:p>
              <a:endParaRPr lang="en-US"/>
            </a:p>
          </p:txBody>
        </p:sp>
        <p:sp>
          <p:nvSpPr>
            <p:cNvPr id="26640" name="Text Box 10"/>
            <p:cNvSpPr txBox="1">
              <a:spLocks noChangeArrowheads="1"/>
            </p:cNvSpPr>
            <p:nvPr>
              <p:custDataLst>
                <p:tags r:id="rId13"/>
              </p:custDataLst>
            </p:nvPr>
          </p:nvSpPr>
          <p:spPr bwMode="auto">
            <a:xfrm>
              <a:off x="2976" y="3792"/>
              <a:ext cx="3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GB" altLang="en-US" sz="2400" i="1">
                  <a:solidFill>
                    <a:schemeClr val="hlink"/>
                  </a:solidFill>
                  <a:latin typeface="Times New Roman" panose="02020603050405020304" pitchFamily="18" charset="0"/>
                </a:rPr>
                <a:t>x</a:t>
              </a:r>
              <a:r>
                <a:rPr lang="en-GB" altLang="en-US" sz="2400" i="1" baseline="-25000">
                  <a:solidFill>
                    <a:schemeClr val="hlink"/>
                  </a:solidFill>
                  <a:latin typeface="Times New Roman" panose="02020603050405020304" pitchFamily="18" charset="0"/>
                </a:rPr>
                <a:t>i1</a:t>
              </a:r>
              <a:endParaRPr lang="en-US" altLang="zh-CN" sz="2400" baseline="-25000">
                <a:solidFill>
                  <a:schemeClr val="hlink"/>
                </a:solidFill>
                <a:latin typeface="Times New Roman" panose="02020603050405020304" pitchFamily="18" charset="0"/>
                <a:ea typeface="宋体" panose="02010600030101010101" pitchFamily="2" charset="-122"/>
              </a:endParaRPr>
            </a:p>
          </p:txBody>
        </p:sp>
      </p:grpSp>
      <p:sp>
        <p:nvSpPr>
          <p:cNvPr id="330763" name="Line 11"/>
          <p:cNvSpPr>
            <a:spLocks noChangeShapeType="1"/>
          </p:cNvSpPr>
          <p:nvPr>
            <p:custDataLst>
              <p:tags r:id="rId4"/>
            </p:custDataLst>
          </p:nvPr>
        </p:nvSpPr>
        <p:spPr bwMode="auto">
          <a:xfrm flipV="1">
            <a:off x="2987080" y="3124200"/>
            <a:ext cx="2895600" cy="228600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0764" name="Line 12"/>
          <p:cNvSpPr>
            <a:spLocks noChangeShapeType="1"/>
          </p:cNvSpPr>
          <p:nvPr>
            <p:custDataLst>
              <p:tags r:id="rId5"/>
            </p:custDataLst>
          </p:nvPr>
        </p:nvSpPr>
        <p:spPr bwMode="auto">
          <a:xfrm flipH="1" flipV="1">
            <a:off x="3825280" y="3505200"/>
            <a:ext cx="1676400" cy="1828800"/>
          </a:xfrm>
          <a:prstGeom prst="line">
            <a:avLst/>
          </a:prstGeom>
          <a:noFill/>
          <a:ln w="25400">
            <a:solidFill>
              <a:schemeClr val="accent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13"/>
          <p:cNvGrpSpPr/>
          <p:nvPr>
            <p:custDataLst>
              <p:tags r:id="rId6"/>
            </p:custDataLst>
          </p:nvPr>
        </p:nvGrpSpPr>
        <p:grpSpPr bwMode="auto">
          <a:xfrm>
            <a:off x="3977680" y="3200400"/>
            <a:ext cx="685800" cy="685800"/>
            <a:chOff x="2640" y="2016"/>
            <a:chExt cx="432" cy="432"/>
          </a:xfrm>
        </p:grpSpPr>
        <p:sp>
          <p:nvSpPr>
            <p:cNvPr id="26637" name="Line 14"/>
            <p:cNvSpPr>
              <a:spLocks noChangeShapeType="1"/>
            </p:cNvSpPr>
            <p:nvPr>
              <p:custDataLst>
                <p:tags r:id="rId10"/>
              </p:custDataLst>
            </p:nvPr>
          </p:nvSpPr>
          <p:spPr bwMode="auto">
            <a:xfrm flipH="1">
              <a:off x="2736" y="2160"/>
              <a:ext cx="336" cy="288"/>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en-US"/>
            </a:p>
          </p:txBody>
        </p:sp>
        <p:sp>
          <p:nvSpPr>
            <p:cNvPr id="26638" name="Rectangle 15"/>
            <p:cNvSpPr>
              <a:spLocks noChangeArrowheads="1"/>
            </p:cNvSpPr>
            <p:nvPr>
              <p:custDataLst>
                <p:tags r:id="rId11"/>
              </p:custDataLst>
            </p:nvPr>
          </p:nvSpPr>
          <p:spPr bwMode="auto">
            <a:xfrm>
              <a:off x="2640" y="2016"/>
              <a:ext cx="3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GB" altLang="en-US" sz="2400" i="1">
                  <a:latin typeface="Times New Roman" panose="02020603050405020304" pitchFamily="18" charset="0"/>
                </a:rPr>
                <a:t>y</a:t>
              </a:r>
              <a:r>
                <a:rPr lang="en-GB" altLang="en-US" sz="2400" i="1" baseline="-25000">
                  <a:latin typeface="Times New Roman" panose="02020603050405020304" pitchFamily="18" charset="0"/>
                </a:rPr>
                <a:t>i,1</a:t>
              </a:r>
              <a:endParaRPr lang="en-US" altLang="zh-CN" sz="2400" i="1" baseline="-25000">
                <a:latin typeface="Times New Roman" panose="02020603050405020304" pitchFamily="18" charset="0"/>
                <a:ea typeface="宋体" panose="02010600030101010101" pitchFamily="2" charset="-122"/>
              </a:endParaRPr>
            </a:p>
          </p:txBody>
        </p:sp>
      </p:grpSp>
      <p:grpSp>
        <p:nvGrpSpPr>
          <p:cNvPr id="6" name="Group 16"/>
          <p:cNvGrpSpPr/>
          <p:nvPr>
            <p:custDataLst>
              <p:tags r:id="rId7"/>
            </p:custDataLst>
          </p:nvPr>
        </p:nvGrpSpPr>
        <p:grpSpPr bwMode="auto">
          <a:xfrm>
            <a:off x="4646018" y="3213100"/>
            <a:ext cx="681037" cy="533400"/>
            <a:chOff x="3072" y="2064"/>
            <a:chExt cx="429" cy="336"/>
          </a:xfrm>
        </p:grpSpPr>
        <p:sp>
          <p:nvSpPr>
            <p:cNvPr id="26635" name="Line 17"/>
            <p:cNvSpPr>
              <a:spLocks noChangeShapeType="1"/>
            </p:cNvSpPr>
            <p:nvPr>
              <p:custDataLst>
                <p:tags r:id="rId8"/>
              </p:custDataLst>
            </p:nvPr>
          </p:nvSpPr>
          <p:spPr bwMode="auto">
            <a:xfrm>
              <a:off x="3072" y="2160"/>
              <a:ext cx="192" cy="240"/>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en-US"/>
            </a:p>
          </p:txBody>
        </p:sp>
        <p:sp>
          <p:nvSpPr>
            <p:cNvPr id="26636" name="Rectangle 18"/>
            <p:cNvSpPr>
              <a:spLocks noChangeArrowheads="1"/>
            </p:cNvSpPr>
            <p:nvPr>
              <p:custDataLst>
                <p:tags r:id="rId9"/>
              </p:custDataLst>
            </p:nvPr>
          </p:nvSpPr>
          <p:spPr bwMode="auto">
            <a:xfrm>
              <a:off x="3168" y="2064"/>
              <a:ext cx="3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GB" altLang="en-US" sz="2400" i="1">
                  <a:latin typeface="Times New Roman" panose="02020603050405020304" pitchFamily="18" charset="0"/>
                </a:rPr>
                <a:t>y</a:t>
              </a:r>
              <a:r>
                <a:rPr lang="en-GB" altLang="en-US" sz="2400" i="1" baseline="-25000">
                  <a:latin typeface="Times New Roman" panose="02020603050405020304" pitchFamily="18" charset="0"/>
                </a:rPr>
                <a:t>i,2</a:t>
              </a:r>
              <a:endParaRPr lang="en-US" altLang="zh-CN" sz="2400" i="1" baseline="-25000">
                <a:latin typeface="Times New Roman" panose="02020603050405020304" pitchFamily="18" charset="0"/>
                <a:ea typeface="宋体" panose="02010600030101010101" pitchFamily="2"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PCA</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25</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0" name="내용 개체 틀 2"/>
          <p:cNvSpPr>
            <a:spLocks noGrp="1"/>
          </p:cNvSpPr>
          <p:nvPr/>
        </p:nvSpPr>
        <p:spPr>
          <a:xfrm>
            <a:off x="287524" y="2093012"/>
            <a:ext cx="8568952" cy="1114675"/>
          </a:xfrm>
          <a:prstGeom prst="rect">
            <a:avLst/>
          </a:prstGeom>
          <a:solidFill>
            <a:schemeClr val="bg1"/>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n-ea"/>
                <a:cs typeface="+mn-ea"/>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ts val="0"/>
              </a:spcBef>
            </a:pPr>
            <a:r>
              <a:rPr lang="en-US" altLang="ko-KR" sz="2400" b="1" dirty="0">
                <a:latin typeface="+mn-ea"/>
                <a:cs typeface="Arial" panose="020B0604020202020204" pitchFamily="34" charset="0"/>
              </a:rPr>
              <a:t>Motivation</a:t>
            </a:r>
          </a:p>
          <a:p>
            <a:pPr lvl="1" eaLnBrk="1" hangingPunct="1">
              <a:spcBef>
                <a:spcPts val="0"/>
              </a:spcBef>
            </a:pPr>
            <a:r>
              <a:rPr lang="en-US" altLang="ko-KR" sz="2000" dirty="0">
                <a:latin typeface="+mn-ea"/>
                <a:ea typeface="+mn-ea"/>
                <a:cs typeface="Arial" panose="020B0604020202020204" pitchFamily="34" charset="0"/>
              </a:rPr>
              <a:t>Find bases which has high variance in data</a:t>
            </a:r>
          </a:p>
          <a:p>
            <a:pPr lvl="1" eaLnBrk="1" hangingPunct="1">
              <a:spcBef>
                <a:spcPts val="0"/>
              </a:spcBef>
            </a:pPr>
            <a:r>
              <a:rPr lang="en-US" altLang="ko-KR" sz="2000" dirty="0">
                <a:latin typeface="+mn-ea"/>
                <a:ea typeface="+mn-ea"/>
                <a:cs typeface="Arial" panose="020B0604020202020204" pitchFamily="34" charset="0"/>
              </a:rPr>
              <a:t>Encode data with small number of bases with low MSE</a:t>
            </a:r>
            <a:endParaRPr lang="ko-KR" altLang="en-US" sz="2000" dirty="0">
              <a:latin typeface="+mn-ea"/>
              <a:ea typeface="+mn-ea"/>
              <a:cs typeface="Arial" panose="020B0604020202020204" pitchFamily="34" charset="0"/>
            </a:endParaRPr>
          </a:p>
        </p:txBody>
      </p:sp>
      <p:pic>
        <p:nvPicPr>
          <p:cNvPr id="11" name="Picture 9" descr="fig1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970" y="3077568"/>
            <a:ext cx="27432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fig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096146"/>
            <a:ext cx="27432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
          <p:cNvSpPr txBox="1">
            <a:spLocks noChangeArrowheads="1"/>
          </p:cNvSpPr>
          <p:nvPr/>
        </p:nvSpPr>
        <p:spPr bwMode="auto">
          <a:xfrm>
            <a:off x="808038" y="5845696"/>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3600">
              <a:latin typeface="Arial" panose="020B0604020202020204" pitchFamily="34" charset="0"/>
              <a:ea typeface="宋体" panose="02010600030101010101" pitchFamily="2" charset="-122"/>
            </a:endParaRPr>
          </a:p>
        </p:txBody>
      </p:sp>
      <p:sp>
        <p:nvSpPr>
          <p:cNvPr id="14" name="Rectangle 8"/>
          <p:cNvSpPr>
            <a:spLocks noChangeArrowheads="1"/>
          </p:cNvSpPr>
          <p:nvPr/>
        </p:nvSpPr>
        <p:spPr bwMode="auto">
          <a:xfrm>
            <a:off x="395288" y="5705996"/>
            <a:ext cx="8569325" cy="103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r>
              <a:rPr lang="en-US" altLang="zh-CN" sz="2000" dirty="0">
                <a:ea typeface="宋体" panose="02010600030101010101" pitchFamily="2" charset="-122"/>
              </a:rPr>
              <a:t>First PC is direction of maximum variance</a:t>
            </a:r>
          </a:p>
          <a:p>
            <a:pPr eaLnBrk="1" hangingPunct="1"/>
            <a:r>
              <a:rPr lang="en-US" altLang="zh-CN" sz="2000" dirty="0">
                <a:ea typeface="宋体" panose="02010600030101010101" pitchFamily="2" charset="-122"/>
              </a:rPr>
              <a:t>Subsequent PCs are orthogonal to 1</a:t>
            </a:r>
            <a:r>
              <a:rPr lang="en-US" altLang="zh-CN" sz="2000" baseline="30000" dirty="0">
                <a:ea typeface="宋体" panose="02010600030101010101" pitchFamily="2" charset="-122"/>
              </a:rPr>
              <a:t>st</a:t>
            </a:r>
            <a:r>
              <a:rPr lang="en-US" altLang="zh-CN" sz="2000" dirty="0">
                <a:ea typeface="宋体" panose="02010600030101010101" pitchFamily="2" charset="-122"/>
              </a:rPr>
              <a:t> PC and describe maximum residual variance</a:t>
            </a:r>
          </a:p>
        </p:txBody>
      </p:sp>
      <p:cxnSp>
        <p:nvCxnSpPr>
          <p:cNvPr id="15" name="Straight Arrow Connector 2"/>
          <p:cNvCxnSpPr/>
          <p:nvPr/>
        </p:nvCxnSpPr>
        <p:spPr bwMode="auto">
          <a:xfrm flipV="1">
            <a:off x="5364088" y="3312368"/>
            <a:ext cx="1224136" cy="2160240"/>
          </a:xfrm>
          <a:prstGeom prst="straightConnector1">
            <a:avLst/>
          </a:prstGeom>
          <a:solidFill>
            <a:schemeClr val="accent1"/>
          </a:solidFill>
          <a:ln w="41275" cap="flat" cmpd="sng" algn="ctr">
            <a:solidFill>
              <a:schemeClr val="accent1"/>
            </a:solidFill>
            <a:prstDash val="solid"/>
            <a:miter lim="800000"/>
            <a:headEnd type="none" w="med" len="med"/>
            <a:tailEnd type="arrow"/>
          </a:ln>
          <a:effectLst/>
        </p:spPr>
      </p:cxnSp>
      <p:cxnSp>
        <p:nvCxnSpPr>
          <p:cNvPr id="16" name="Straight Arrow Connector 4"/>
          <p:cNvCxnSpPr/>
          <p:nvPr/>
        </p:nvCxnSpPr>
        <p:spPr bwMode="auto">
          <a:xfrm flipH="1" flipV="1">
            <a:off x="4932040" y="3816424"/>
            <a:ext cx="2088232" cy="1224136"/>
          </a:xfrm>
          <a:prstGeom prst="straightConnector1">
            <a:avLst/>
          </a:prstGeom>
          <a:solidFill>
            <a:schemeClr val="accent1"/>
          </a:solidFill>
          <a:ln w="41275" cap="flat" cmpd="sng" algn="ctr">
            <a:solidFill>
              <a:schemeClr val="accent1"/>
            </a:solidFill>
            <a:prstDash val="solid"/>
            <a:miter lim="800000"/>
            <a:headEnd type="none" w="med" len="med"/>
            <a:tailEnd type="arrow"/>
          </a:ln>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26</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5123" name="Rectangle 3"/>
          <p:cNvSpPr>
            <a:spLocks noGrp="1" noChangeArrowheads="1"/>
          </p:cNvSpPr>
          <p:nvPr>
            <p:ph type="body" idx="1"/>
          </p:nvPr>
        </p:nvSpPr>
        <p:spPr>
          <a:xfrm>
            <a:off x="179512" y="2132856"/>
            <a:ext cx="8784976" cy="4608512"/>
          </a:xfrm>
          <a:solidFill>
            <a:schemeClr val="bg1"/>
          </a:solidFill>
        </p:spPr>
        <p:txBody>
          <a:bodyPr/>
          <a:lstStyle/>
          <a:p>
            <a:pPr eaLnBrk="1" hangingPunct="1"/>
            <a:r>
              <a:rPr lang="en-US" altLang="zh-CN" sz="2800" dirty="0">
                <a:ea typeface="宋体" panose="02010600030101010101" pitchFamily="2" charset="-122"/>
              </a:rPr>
              <a:t>A simple principle was proposed by Hebb in 1949 in the context of biological neurons</a:t>
            </a:r>
          </a:p>
          <a:p>
            <a:pPr eaLnBrk="1" hangingPunct="1"/>
            <a:r>
              <a:rPr lang="en-US" altLang="zh-CN" sz="2800" dirty="0" err="1">
                <a:ea typeface="宋体" panose="02010600030101010101" pitchFamily="2" charset="-122"/>
              </a:rPr>
              <a:t>Hebbian</a:t>
            </a:r>
            <a:r>
              <a:rPr lang="en-US" altLang="zh-CN" sz="2800" dirty="0">
                <a:ea typeface="宋体" panose="02010600030101010101" pitchFamily="2" charset="-122"/>
              </a:rPr>
              <a:t> principle</a:t>
            </a:r>
          </a:p>
          <a:p>
            <a:pPr marL="0" indent="0" eaLnBrk="1" hangingPunct="1">
              <a:buNone/>
            </a:pPr>
            <a:r>
              <a:rPr lang="en-US" altLang="zh-CN" sz="2400" dirty="0">
                <a:ea typeface="宋体" panose="02010600030101010101" pitchFamily="2" charset="-122"/>
              </a:rPr>
              <a:t>When a neuron repeatedly excites another neuron, then the threshold of the latter neuron is decreased, or the </a:t>
            </a:r>
            <a:r>
              <a:rPr lang="en-US" altLang="zh-CN" sz="2400" b="1" i="1" dirty="0">
                <a:solidFill>
                  <a:schemeClr val="folHlink"/>
                </a:solidFill>
                <a:ea typeface="宋体" panose="02010600030101010101" pitchFamily="2" charset="-122"/>
              </a:rPr>
              <a:t>synaptic weight between the neurons is increased</a:t>
            </a:r>
            <a:r>
              <a:rPr lang="en-US" altLang="zh-CN" sz="2400" dirty="0">
                <a:ea typeface="宋体" panose="02010600030101010101" pitchFamily="2" charset="-122"/>
              </a:rPr>
              <a:t>, in effect increasing the likelihood of the second neuron to excite</a:t>
            </a:r>
          </a:p>
          <a:p>
            <a:pPr eaLnBrk="1" hangingPunct="1"/>
            <a:r>
              <a:rPr lang="en-US" altLang="zh-CN" sz="2800" dirty="0" err="1">
                <a:ea typeface="宋体" panose="02010600030101010101" pitchFamily="2" charset="-122"/>
              </a:rPr>
              <a:t>Hebbian</a:t>
            </a:r>
            <a:r>
              <a:rPr lang="en-US" altLang="zh-CN" sz="2800" dirty="0">
                <a:ea typeface="宋体" panose="02010600030101010101" pitchFamily="2" charset="-122"/>
              </a:rPr>
              <a:t> learning rule</a:t>
            </a:r>
            <a:r>
              <a:rPr lang="en-US" altLang="zh-CN" dirty="0">
                <a:ea typeface="宋体" panose="02010600030101010101" pitchFamily="2" charset="-122"/>
              </a:rPr>
              <a:t> </a:t>
            </a:r>
            <a:r>
              <a:rPr lang="el-GR" altLang="zh-CN" dirty="0">
                <a:cs typeface="Times New Roman" panose="02020603050405020304" pitchFamily="18" charset="0"/>
              </a:rPr>
              <a:t>Δ</a:t>
            </a:r>
            <a:r>
              <a:rPr lang="en-US" altLang="zh-CN" dirty="0" err="1">
                <a:ea typeface="宋体" panose="02010600030101010101" pitchFamily="2" charset="-122"/>
                <a:cs typeface="Times New Roman" panose="02020603050405020304" pitchFamily="18" charset="0"/>
              </a:rPr>
              <a:t>w</a:t>
            </a:r>
            <a:r>
              <a:rPr lang="en-US" altLang="zh-CN" baseline="-25000" dirty="0" err="1">
                <a:ea typeface="宋体" panose="02010600030101010101" pitchFamily="2" charset="-122"/>
                <a:cs typeface="Times New Roman" panose="02020603050405020304" pitchFamily="18" charset="0"/>
              </a:rPr>
              <a:t>ji</a:t>
            </a:r>
            <a:r>
              <a:rPr lang="en-US" altLang="zh-CN" dirty="0">
                <a:ea typeface="宋体" panose="02010600030101010101" pitchFamily="2" charset="-122"/>
                <a:cs typeface="Times New Roman" panose="02020603050405020304" pitchFamily="18" charset="0"/>
              </a:rPr>
              <a:t> = </a:t>
            </a:r>
            <a:r>
              <a:rPr lang="el-GR" altLang="zh-CN" dirty="0">
                <a:cs typeface="Times New Roman" panose="02020603050405020304" pitchFamily="18" charset="0"/>
              </a:rPr>
              <a:t>η</a:t>
            </a:r>
            <a:r>
              <a:rPr lang="en-US" altLang="zh-CN" dirty="0" err="1">
                <a:ea typeface="宋体" panose="02010600030101010101" pitchFamily="2" charset="-122"/>
              </a:rPr>
              <a:t>y</a:t>
            </a:r>
            <a:r>
              <a:rPr lang="en-US" altLang="zh-CN" baseline="-25000" dirty="0" err="1">
                <a:ea typeface="宋体" panose="02010600030101010101" pitchFamily="2" charset="-122"/>
              </a:rPr>
              <a:t>j</a:t>
            </a:r>
            <a:r>
              <a:rPr lang="en-US" altLang="zh-CN" dirty="0" err="1">
                <a:ea typeface="宋体" panose="02010600030101010101" pitchFamily="2" charset="-122"/>
              </a:rPr>
              <a:t>x</a:t>
            </a:r>
            <a:r>
              <a:rPr lang="en-US" altLang="zh-CN" baseline="-25000" dirty="0" err="1">
                <a:ea typeface="宋体" panose="02010600030101010101" pitchFamily="2" charset="-122"/>
              </a:rPr>
              <a:t>i</a:t>
            </a:r>
            <a:r>
              <a:rPr lang="en-US" altLang="zh-CN" dirty="0">
                <a:ea typeface="宋体" panose="02010600030101010101" pitchFamily="2" charset="-122"/>
              </a:rPr>
              <a:t> </a:t>
            </a:r>
          </a:p>
          <a:p>
            <a:pPr lvl="1" eaLnBrk="1" hangingPunct="1">
              <a:spcBef>
                <a:spcPts val="1200"/>
              </a:spcBef>
            </a:pPr>
            <a:r>
              <a:rPr lang="en-US" altLang="zh-CN" sz="2400" dirty="0">
                <a:ea typeface="宋体" panose="02010600030101010101" pitchFamily="2" charset="-122"/>
              </a:rPr>
              <a:t>There is no desired or target signal required in the Hebb rule, hence it is </a:t>
            </a:r>
            <a:r>
              <a:rPr lang="en-US" altLang="zh-CN" sz="2400" b="1" i="1" dirty="0">
                <a:solidFill>
                  <a:srgbClr val="0000FF"/>
                </a:solidFill>
                <a:ea typeface="宋体" panose="02010600030101010101" pitchFamily="2" charset="-122"/>
              </a:rPr>
              <a:t>unsupervised learning</a:t>
            </a:r>
          </a:p>
        </p:txBody>
      </p:sp>
      <p:sp>
        <p:nvSpPr>
          <p:cNvPr id="3" name="矩形 2"/>
          <p:cNvSpPr/>
          <p:nvPr/>
        </p:nvSpPr>
        <p:spPr bwMode="auto">
          <a:xfrm>
            <a:off x="107504" y="3645024"/>
            <a:ext cx="8424936" cy="1512168"/>
          </a:xfrm>
          <a:prstGeom prst="rect">
            <a:avLst/>
          </a:prstGeom>
          <a:solidFill>
            <a:schemeClr val="accent1">
              <a:alpha val="19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27</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6147" name="Rectangle 3"/>
          <p:cNvSpPr>
            <a:spLocks noGrp="1" noChangeArrowheads="1"/>
          </p:cNvSpPr>
          <p:nvPr>
            <p:ph type="body" idx="1"/>
          </p:nvPr>
        </p:nvSpPr>
        <p:spPr>
          <a:xfrm>
            <a:off x="220891" y="1845394"/>
            <a:ext cx="8424863" cy="4679950"/>
          </a:xfrm>
          <a:solidFill>
            <a:schemeClr val="bg1"/>
          </a:solidFill>
        </p:spPr>
        <p:txBody>
          <a:bodyPr/>
          <a:lstStyle/>
          <a:p>
            <a:pPr eaLnBrk="1" hangingPunct="1">
              <a:spcBef>
                <a:spcPts val="1200"/>
              </a:spcBef>
            </a:pPr>
            <a:r>
              <a:rPr lang="en-US" altLang="zh-CN" sz="2800" dirty="0">
                <a:ea typeface="宋体" panose="02010600030101010101" pitchFamily="2" charset="-122"/>
              </a:rPr>
              <a:t>Consider the update of a single weight </a:t>
            </a:r>
            <a:r>
              <a:rPr lang="en-US" altLang="zh-CN" sz="2800" b="1" dirty="0">
                <a:ea typeface="宋体" panose="02010600030101010101" pitchFamily="2" charset="-122"/>
              </a:rPr>
              <a:t>w</a:t>
            </a:r>
            <a:r>
              <a:rPr lang="en-US" altLang="zh-CN" sz="2800" dirty="0">
                <a:ea typeface="宋体" panose="02010600030101010101" pitchFamily="2" charset="-122"/>
              </a:rPr>
              <a:t> (x and y are the pre- and post-synaptic activities)</a:t>
            </a:r>
          </a:p>
          <a:p>
            <a:pPr eaLnBrk="1" hangingPunct="1">
              <a:spcBef>
                <a:spcPts val="1200"/>
              </a:spcBef>
              <a:buFont typeface="Wingdings" panose="05000000000000000000" pitchFamily="2" charset="2"/>
              <a:buNone/>
            </a:pPr>
            <a:r>
              <a:rPr lang="en-US" altLang="zh-CN" sz="2800" dirty="0">
                <a:ea typeface="宋体" panose="02010600030101010101" pitchFamily="2" charset="-122"/>
              </a:rPr>
              <a:t>		</a:t>
            </a:r>
            <a:r>
              <a:rPr lang="en-US" altLang="zh-CN" sz="2800" b="1" dirty="0">
                <a:ea typeface="宋体" panose="02010600030101010101" pitchFamily="2" charset="-122"/>
              </a:rPr>
              <a:t>w</a:t>
            </a:r>
            <a:r>
              <a:rPr lang="en-US" altLang="zh-CN" sz="2800" dirty="0">
                <a:ea typeface="宋体" panose="02010600030101010101" pitchFamily="2" charset="-122"/>
              </a:rPr>
              <a:t>(n + 1) = </a:t>
            </a:r>
            <a:r>
              <a:rPr lang="en-US" altLang="zh-CN" sz="2800" b="1" dirty="0">
                <a:ea typeface="宋体" panose="02010600030101010101" pitchFamily="2" charset="-122"/>
              </a:rPr>
              <a:t>w</a:t>
            </a:r>
            <a:r>
              <a:rPr lang="en-US" altLang="zh-CN" sz="2800" dirty="0">
                <a:ea typeface="宋体" panose="02010600030101010101" pitchFamily="2" charset="-122"/>
              </a:rPr>
              <a:t>(n) + </a:t>
            </a:r>
            <a:r>
              <a:rPr lang="el-GR" altLang="zh-CN" sz="2800" dirty="0">
                <a:cs typeface="Times New Roman" panose="02020603050405020304" pitchFamily="18" charset="0"/>
              </a:rPr>
              <a:t>η</a:t>
            </a:r>
            <a:r>
              <a:rPr lang="en-US" altLang="zh-CN" sz="2800" dirty="0">
                <a:ea typeface="宋体" panose="02010600030101010101" pitchFamily="2" charset="-122"/>
                <a:cs typeface="Times New Roman" panose="02020603050405020304" pitchFamily="18" charset="0"/>
              </a:rPr>
              <a:t>x(n)y(n)</a:t>
            </a:r>
          </a:p>
          <a:p>
            <a:pPr eaLnBrk="1" hangingPunct="1">
              <a:spcBef>
                <a:spcPts val="1200"/>
              </a:spcBef>
            </a:pPr>
            <a:r>
              <a:rPr lang="en-US" altLang="zh-CN" sz="2800" dirty="0">
                <a:ea typeface="宋体" panose="02010600030101010101" pitchFamily="2" charset="-122"/>
                <a:cs typeface="Times New Roman" panose="02020603050405020304" pitchFamily="18" charset="0"/>
              </a:rPr>
              <a:t>For a linear activation function</a:t>
            </a:r>
          </a:p>
          <a:p>
            <a:pPr eaLnBrk="1" hangingPunct="1">
              <a:spcBef>
                <a:spcPts val="1200"/>
              </a:spcBef>
              <a:buNone/>
            </a:pPr>
            <a:r>
              <a:rPr lang="en-US" altLang="zh-CN" sz="2800" dirty="0">
                <a:ea typeface="宋体" panose="02010600030101010101" pitchFamily="2" charset="-122"/>
                <a:cs typeface="Times New Roman" panose="02020603050405020304" pitchFamily="18" charset="0"/>
              </a:rPr>
              <a:t>		</a:t>
            </a:r>
            <a:r>
              <a:rPr lang="en-US" altLang="zh-CN" sz="2800" b="1" dirty="0">
                <a:ea typeface="宋体" panose="02010600030101010101" pitchFamily="2" charset="-122"/>
                <a:cs typeface="Times New Roman" panose="02020603050405020304" pitchFamily="18" charset="0"/>
              </a:rPr>
              <a:t>w</a:t>
            </a:r>
            <a:r>
              <a:rPr lang="en-US" altLang="zh-CN" sz="2800" dirty="0">
                <a:ea typeface="宋体" panose="02010600030101010101" pitchFamily="2" charset="-122"/>
                <a:cs typeface="Times New Roman" panose="02020603050405020304" pitchFamily="18" charset="0"/>
              </a:rPr>
              <a:t>(n + 1) = </a:t>
            </a:r>
            <a:r>
              <a:rPr lang="en-US" altLang="zh-CN" sz="2800" b="1" dirty="0">
                <a:ea typeface="宋体" panose="02010600030101010101" pitchFamily="2" charset="-122"/>
                <a:cs typeface="Times New Roman" panose="02020603050405020304" pitchFamily="18" charset="0"/>
              </a:rPr>
              <a:t>w</a:t>
            </a:r>
            <a:r>
              <a:rPr lang="en-US" altLang="zh-CN" sz="2800" dirty="0">
                <a:ea typeface="宋体" panose="02010600030101010101" pitchFamily="2" charset="-122"/>
                <a:cs typeface="Times New Roman" panose="02020603050405020304" pitchFamily="18" charset="0"/>
              </a:rPr>
              <a:t>(n)[1 + </a:t>
            </a:r>
            <a:r>
              <a:rPr lang="el-GR" altLang="zh-CN" sz="2800" dirty="0">
                <a:cs typeface="Times New Roman" panose="02020603050405020304" pitchFamily="18" charset="0"/>
              </a:rPr>
              <a:t>η</a:t>
            </a:r>
            <a:r>
              <a:rPr lang="en-US" altLang="zh-CN" sz="2800" dirty="0">
                <a:ea typeface="宋体" panose="02010600030101010101" pitchFamily="2" charset="-122"/>
              </a:rPr>
              <a:t>x(n)</a:t>
            </a:r>
            <a:r>
              <a:rPr lang="en-US" altLang="zh-CN" sz="2800" dirty="0" err="1">
                <a:ea typeface="宋体" panose="02010600030101010101" pitchFamily="2" charset="-122"/>
              </a:rPr>
              <a:t>x</a:t>
            </a:r>
            <a:r>
              <a:rPr lang="en-US" altLang="zh-CN" sz="2800" baseline="30000" dirty="0" err="1">
                <a:ea typeface="宋体" panose="02010600030101010101" pitchFamily="2" charset="-122"/>
              </a:rPr>
              <a:t>T</a:t>
            </a:r>
            <a:r>
              <a:rPr lang="en-US" altLang="zh-CN" sz="2800" dirty="0">
                <a:ea typeface="宋体" panose="02010600030101010101" pitchFamily="2" charset="-122"/>
              </a:rPr>
              <a:t>(n) ]</a:t>
            </a:r>
          </a:p>
          <a:p>
            <a:pPr lvl="1" eaLnBrk="1" hangingPunct="1">
              <a:spcBef>
                <a:spcPts val="1200"/>
              </a:spcBef>
            </a:pPr>
            <a:r>
              <a:rPr lang="en-US" altLang="zh-CN" sz="2400" b="1" u="sng" dirty="0">
                <a:ea typeface="宋体" panose="02010600030101010101" pitchFamily="2" charset="-122"/>
              </a:rPr>
              <a:t>Weights increase without bounds</a:t>
            </a:r>
            <a:r>
              <a:rPr lang="en-US" altLang="zh-CN" sz="2400" b="1" dirty="0">
                <a:ea typeface="宋体" panose="02010600030101010101" pitchFamily="2" charset="-122"/>
              </a:rPr>
              <a:t>.</a:t>
            </a:r>
            <a:r>
              <a:rPr lang="en-US" altLang="zh-CN" sz="2400" dirty="0">
                <a:ea typeface="宋体" panose="02010600030101010101" pitchFamily="2" charset="-122"/>
              </a:rPr>
              <a:t> If initial weight is negative, then it will increase in the negative. If it is positive, then it will increase in the positive range</a:t>
            </a:r>
          </a:p>
          <a:p>
            <a:pPr eaLnBrk="1" hangingPunct="1">
              <a:spcBef>
                <a:spcPts val="1200"/>
              </a:spcBef>
            </a:pPr>
            <a:r>
              <a:rPr lang="en-US" altLang="zh-CN" sz="2800" dirty="0" err="1">
                <a:ea typeface="宋体" panose="02010600030101010101" pitchFamily="2" charset="-122"/>
              </a:rPr>
              <a:t>Hebbian</a:t>
            </a:r>
            <a:r>
              <a:rPr lang="en-US" altLang="zh-CN" sz="2800" dirty="0">
                <a:ea typeface="宋体" panose="02010600030101010101" pitchFamily="2" charset="-122"/>
              </a:rPr>
              <a:t> learning is intrinsically unstable, unlike error-correction learning with BP algorithm</a:t>
            </a:r>
            <a:endParaRPr lang="el-GR" altLang="zh-CN" sz="2800" dirty="0">
              <a:ea typeface="宋体" panose="02010600030101010101" pitchFamily="2" charset="-122"/>
            </a:endParaRPr>
          </a:p>
        </p:txBody>
      </p:sp>
      <p:sp>
        <p:nvSpPr>
          <p:cNvPr id="3" name="Rectangle 1"/>
          <p:cNvSpPr/>
          <p:nvPr/>
        </p:nvSpPr>
        <p:spPr bwMode="auto">
          <a:xfrm>
            <a:off x="107504" y="5805264"/>
            <a:ext cx="8208912" cy="1008112"/>
          </a:xfrm>
          <a:prstGeom prst="rect">
            <a:avLst/>
          </a:prstGeom>
          <a:solidFill>
            <a:schemeClr val="accent1">
              <a:alpha val="1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3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28</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0243" name="Rectangle 3"/>
          <p:cNvSpPr>
            <a:spLocks noGrp="1" noChangeArrowheads="1"/>
          </p:cNvSpPr>
          <p:nvPr>
            <p:ph type="body" idx="1"/>
          </p:nvPr>
        </p:nvSpPr>
        <p:spPr>
          <a:xfrm>
            <a:off x="251460" y="1627505"/>
            <a:ext cx="8101965" cy="4966970"/>
          </a:xfrm>
          <a:solidFill>
            <a:schemeClr val="bg1"/>
          </a:solidFill>
        </p:spPr>
        <p:txBody>
          <a:bodyPr/>
          <a:lstStyle/>
          <a:p>
            <a:pPr eaLnBrk="1" hangingPunct="1">
              <a:lnSpc>
                <a:spcPct val="90000"/>
              </a:lnSpc>
            </a:pPr>
            <a:r>
              <a:rPr lang="en-US" altLang="zh-CN" sz="2800" dirty="0">
                <a:ea typeface="宋体" panose="02010600030101010101" pitchFamily="2" charset="-122"/>
              </a:rPr>
              <a:t>The simple </a:t>
            </a:r>
            <a:r>
              <a:rPr lang="en-US" altLang="zh-CN" sz="2800" dirty="0" err="1">
                <a:ea typeface="宋体" panose="02010600030101010101" pitchFamily="2" charset="-122"/>
              </a:rPr>
              <a:t>Hebbian</a:t>
            </a:r>
            <a:r>
              <a:rPr lang="en-US" altLang="zh-CN" sz="2800" dirty="0">
                <a:ea typeface="宋体" panose="02010600030101010101" pitchFamily="2" charset="-122"/>
              </a:rPr>
              <a:t> rule causes the weights to increase (or decrease) without bounds</a:t>
            </a:r>
          </a:p>
          <a:p>
            <a:pPr eaLnBrk="1" hangingPunct="1">
              <a:lnSpc>
                <a:spcPct val="90000"/>
              </a:lnSpc>
            </a:pPr>
            <a:r>
              <a:rPr lang="en-US" altLang="zh-CN" sz="2800" dirty="0">
                <a:ea typeface="宋体" panose="02010600030101010101" pitchFamily="2" charset="-122"/>
              </a:rPr>
              <a:t>The weights need to be normalized to one as</a:t>
            </a:r>
          </a:p>
          <a:p>
            <a:pPr eaLnBrk="1" hangingPunct="1">
              <a:lnSpc>
                <a:spcPct val="90000"/>
              </a:lnSpc>
              <a:buFont typeface="Wingdings" panose="05000000000000000000" pitchFamily="2" charset="2"/>
              <a:buNone/>
            </a:pP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endParaRPr lang="en-US" altLang="zh-CN" sz="2800" dirty="0">
              <a:ea typeface="宋体" panose="02010600030101010101" pitchFamily="2" charset="-122"/>
            </a:endParaRPr>
          </a:p>
          <a:p>
            <a:pPr eaLnBrk="1" hangingPunct="1">
              <a:lnSpc>
                <a:spcPct val="90000"/>
              </a:lnSpc>
            </a:pPr>
            <a:r>
              <a:rPr lang="en-US" altLang="zh-CN" sz="2800" dirty="0" err="1">
                <a:ea typeface="宋体" panose="02010600030101010101" pitchFamily="2" charset="-122"/>
              </a:rPr>
              <a:t>Oja</a:t>
            </a:r>
            <a:r>
              <a:rPr lang="en-US" altLang="zh-CN" sz="2800" dirty="0">
                <a:ea typeface="宋体" panose="02010600030101010101" pitchFamily="2" charset="-122"/>
              </a:rPr>
              <a:t> proves that, for small </a:t>
            </a:r>
            <a:r>
              <a:rPr lang="el-GR" altLang="zh-CN" sz="2800" dirty="0">
                <a:cs typeface="Times New Roman" panose="02020603050405020304" pitchFamily="18" charset="0"/>
              </a:rPr>
              <a:t>η</a:t>
            </a:r>
            <a:r>
              <a:rPr lang="en-US" altLang="zh-CN" sz="2800" dirty="0">
                <a:cs typeface="Times New Roman" panose="02020603050405020304" pitchFamily="18" charset="0"/>
              </a:rPr>
              <a:t>&lt;&lt;1</a:t>
            </a:r>
            <a:r>
              <a:rPr lang="en-US" altLang="zh-CN" sz="2800" dirty="0">
                <a:ea typeface="宋体" panose="02010600030101010101" pitchFamily="2" charset="-122"/>
              </a:rPr>
              <a:t>, the above normalization can be approximated as:</a:t>
            </a:r>
          </a:p>
          <a:p>
            <a:pPr eaLnBrk="1" hangingPunct="1">
              <a:lnSpc>
                <a:spcPct val="90000"/>
              </a:lnSpc>
              <a:buFont typeface="Wingdings" panose="05000000000000000000" pitchFamily="2" charset="2"/>
              <a:buNone/>
            </a:pPr>
            <a:r>
              <a:rPr lang="en-US" altLang="zh-CN" dirty="0">
                <a:ea typeface="宋体" panose="02010600030101010101" pitchFamily="2" charset="-122"/>
              </a:rPr>
              <a:t>	</a:t>
            </a:r>
          </a:p>
          <a:p>
            <a:pPr lvl="1" eaLnBrk="1" hangingPunct="1">
              <a:lnSpc>
                <a:spcPct val="90000"/>
              </a:lnSpc>
            </a:pPr>
            <a:r>
              <a:rPr lang="en-US" altLang="zh-CN" sz="2400" dirty="0">
                <a:ea typeface="宋体" panose="02010600030101010101" pitchFamily="2" charset="-122"/>
              </a:rPr>
              <a:t>This is Oja</a:t>
            </a:r>
            <a:r>
              <a:rPr lang="en-US" altLang="zh-CN" sz="2400" dirty="0">
                <a:latin typeface="Times New Roman" panose="02020603050405020304" pitchFamily="18" charset="0"/>
                <a:ea typeface="宋体" panose="02010600030101010101" pitchFamily="2" charset="-122"/>
              </a:rPr>
              <a:t>’</a:t>
            </a:r>
            <a:r>
              <a:rPr lang="en-US" altLang="zh-CN" sz="2400" dirty="0">
                <a:ea typeface="宋体" panose="02010600030101010101" pitchFamily="2" charset="-122"/>
              </a:rPr>
              <a:t>s rule, or the normalized </a:t>
            </a:r>
            <a:r>
              <a:rPr lang="en-US" altLang="zh-CN" sz="2400" dirty="0" err="1">
                <a:ea typeface="宋体" panose="02010600030101010101" pitchFamily="2" charset="-122"/>
              </a:rPr>
              <a:t>Hebbian</a:t>
            </a:r>
            <a:r>
              <a:rPr lang="en-US" altLang="zh-CN" sz="2400" dirty="0">
                <a:ea typeface="宋体" panose="02010600030101010101" pitchFamily="2" charset="-122"/>
              </a:rPr>
              <a:t> rule</a:t>
            </a:r>
          </a:p>
          <a:p>
            <a:pPr lvl="1" eaLnBrk="1" hangingPunct="1">
              <a:lnSpc>
                <a:spcPct val="90000"/>
              </a:lnSpc>
            </a:pPr>
            <a:r>
              <a:rPr lang="en-US" altLang="zh-CN" sz="2400" dirty="0">
                <a:ea typeface="宋体" panose="02010600030101010101" pitchFamily="2" charset="-122"/>
              </a:rPr>
              <a:t>It involves a </a:t>
            </a:r>
            <a:r>
              <a:rPr lang="en-US" altLang="zh-CN" sz="2400" dirty="0">
                <a:latin typeface="Times New Roman" panose="02020603050405020304" pitchFamily="18" charset="0"/>
                <a:ea typeface="宋体" panose="02010600030101010101" pitchFamily="2" charset="-122"/>
              </a:rPr>
              <a:t>‘</a:t>
            </a:r>
            <a:r>
              <a:rPr lang="en-US" altLang="zh-CN" sz="2400" b="1" dirty="0">
                <a:solidFill>
                  <a:schemeClr val="folHlink"/>
                </a:solidFill>
                <a:ea typeface="宋体" panose="02010600030101010101" pitchFamily="2" charset="-122"/>
              </a:rPr>
              <a:t>forgetting term</a:t>
            </a:r>
            <a:r>
              <a:rPr lang="en-US" altLang="zh-CN" sz="2400" dirty="0">
                <a:latin typeface="Times New Roman" panose="02020603050405020304" pitchFamily="18" charset="0"/>
                <a:ea typeface="宋体" panose="02010600030101010101" pitchFamily="2" charset="-122"/>
              </a:rPr>
              <a:t>’</a:t>
            </a:r>
            <a:r>
              <a:rPr lang="en-US" altLang="zh-CN" sz="2400" dirty="0">
                <a:ea typeface="宋体" panose="02010600030101010101" pitchFamily="2" charset="-122"/>
              </a:rPr>
              <a:t> that prevents the weights from growing without bounds</a:t>
            </a:r>
          </a:p>
        </p:txBody>
      </p:sp>
      <p:graphicFrame>
        <p:nvGraphicFramePr>
          <p:cNvPr id="10245" name="Object 7"/>
          <p:cNvGraphicFramePr>
            <a:graphicFrameLocks noChangeAspect="1"/>
          </p:cNvGraphicFramePr>
          <p:nvPr/>
        </p:nvGraphicFramePr>
        <p:xfrm>
          <a:off x="1259632" y="3099686"/>
          <a:ext cx="5850163" cy="1224210"/>
        </p:xfrm>
        <a:graphic>
          <a:graphicData uri="http://schemas.openxmlformats.org/presentationml/2006/ole">
            <mc:AlternateContent xmlns:mc="http://schemas.openxmlformats.org/markup-compatibility/2006">
              <mc:Choice xmlns:v="urn:schemas-microsoft-com:vml" Requires="v">
                <p:oleObj name="Equation" r:id="rId2" imgW="2489200" imgH="520700" progId="">
                  <p:embed/>
                </p:oleObj>
              </mc:Choice>
              <mc:Fallback>
                <p:oleObj name="Equation" r:id="rId2" imgW="2489200" imgH="520700" progId="">
                  <p:embed/>
                  <p:pic>
                    <p:nvPicPr>
                      <p:cNvPr id="0" name="Picture 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099686"/>
                        <a:ext cx="5850163" cy="1224210"/>
                      </a:xfrm>
                      <a:prstGeom prst="rect">
                        <a:avLst/>
                      </a:prstGeom>
                      <a:noFill/>
                      <a:ln w="9525">
                        <a:solidFill>
                          <a:srgbClr val="FF0000"/>
                        </a:solidFill>
                        <a:miter lim="800000"/>
                        <a:headEnd/>
                        <a:tailEnd/>
                      </a:ln>
                    </p:spPr>
                  </p:pic>
                </p:oleObj>
              </mc:Fallback>
            </mc:AlternateContent>
          </a:graphicData>
        </a:graphic>
      </p:graphicFrame>
      <p:graphicFrame>
        <p:nvGraphicFramePr>
          <p:cNvPr id="10246" name="Object 8"/>
          <p:cNvGraphicFramePr>
            <a:graphicFrameLocks noChangeAspect="1"/>
          </p:cNvGraphicFramePr>
          <p:nvPr/>
        </p:nvGraphicFramePr>
        <p:xfrm>
          <a:off x="4114800" y="3904387"/>
          <a:ext cx="914400" cy="198437"/>
        </p:xfrm>
        <a:graphic>
          <a:graphicData uri="http://schemas.openxmlformats.org/presentationml/2006/ole">
            <mc:AlternateContent xmlns:mc="http://schemas.openxmlformats.org/markup-compatibility/2006">
              <mc:Choice xmlns:v="urn:schemas-microsoft-com:vml" Requires="v">
                <p:oleObj name="Equation" r:id="rId4" imgW="434975" imgH="676910" progId="">
                  <p:embed/>
                </p:oleObj>
              </mc:Choice>
              <mc:Fallback>
                <p:oleObj name="Equation" r:id="rId4" imgW="434975" imgH="676910" progId="">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904387"/>
                        <a:ext cx="914400" cy="19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9"/>
          <p:cNvGraphicFramePr>
            <a:graphicFrameLocks noChangeAspect="1"/>
          </p:cNvGraphicFramePr>
          <p:nvPr/>
        </p:nvGraphicFramePr>
        <p:xfrm>
          <a:off x="1259632" y="5235356"/>
          <a:ext cx="5976938" cy="496888"/>
        </p:xfrm>
        <a:graphic>
          <a:graphicData uri="http://schemas.openxmlformats.org/presentationml/2006/ole">
            <mc:AlternateContent xmlns:mc="http://schemas.openxmlformats.org/markup-compatibility/2006">
              <mc:Choice xmlns:v="urn:schemas-microsoft-com:vml" Requires="v">
                <p:oleObj name="Equation" r:id="rId6" imgW="2908300" imgH="241300" progId="">
                  <p:embed/>
                </p:oleObj>
              </mc:Choice>
              <mc:Fallback>
                <p:oleObj name="Equation" r:id="rId6" imgW="2908300" imgH="241300" progId="">
                  <p:embed/>
                  <p:pic>
                    <p:nvPicPr>
                      <p:cNvPr id="0" name="Picture 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5235356"/>
                        <a:ext cx="5976938" cy="49688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29</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0723" name="Rectangle 3"/>
          <p:cNvSpPr>
            <a:spLocks noGrp="1" noChangeArrowheads="1"/>
          </p:cNvSpPr>
          <p:nvPr/>
        </p:nvSpPr>
        <p:spPr>
          <a:xfrm>
            <a:off x="590872" y="2132856"/>
            <a:ext cx="8229600" cy="4725144"/>
          </a:xfrm>
          <a:prstGeom prst="rect">
            <a:avLst/>
          </a:prstGeom>
          <a:solidFill>
            <a:schemeClr val="bg1"/>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n-ea"/>
                <a:cs typeface="+mn-ea"/>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r>
              <a:rPr lang="en-US" altLang="zh-CN" sz="2600" b="1" dirty="0">
                <a:latin typeface="+mn-ea"/>
              </a:rPr>
              <a:t>Multi-layer networks</a:t>
            </a:r>
            <a:r>
              <a:rPr lang="en-US" altLang="zh-CN" sz="2600" dirty="0">
                <a:latin typeface="+mn-ea"/>
              </a:rPr>
              <a:t> with bottleneck layer</a:t>
            </a:r>
          </a:p>
          <a:p>
            <a:endParaRPr lang="en-US" altLang="zh-CN" sz="2600" dirty="0">
              <a:latin typeface="+mn-ea"/>
            </a:endParaRPr>
          </a:p>
          <a:p>
            <a:endParaRPr lang="en-US" altLang="zh-CN" sz="2600" dirty="0">
              <a:latin typeface="+mn-ea"/>
            </a:endParaRPr>
          </a:p>
          <a:p>
            <a:endParaRPr lang="en-US" altLang="zh-CN" sz="2600" dirty="0">
              <a:latin typeface="+mn-ea"/>
            </a:endParaRPr>
          </a:p>
          <a:p>
            <a:endParaRPr lang="en-US" altLang="zh-CN" sz="2600" dirty="0">
              <a:latin typeface="+mn-ea"/>
            </a:endParaRPr>
          </a:p>
          <a:p>
            <a:endParaRPr lang="en-US" altLang="zh-CN" sz="2600" dirty="0">
              <a:latin typeface="+mn-ea"/>
            </a:endParaRPr>
          </a:p>
          <a:p>
            <a:r>
              <a:rPr lang="en-US" altLang="zh-CN" sz="2600" dirty="0">
                <a:latin typeface="+mn-ea"/>
              </a:rPr>
              <a:t>Train using auto-associative output: e = x – y</a:t>
            </a:r>
          </a:p>
          <a:p>
            <a:r>
              <a:rPr lang="en-US" altLang="zh-CN" sz="2600" dirty="0">
                <a:latin typeface="+mn-ea"/>
              </a:rPr>
              <a:t>W</a:t>
            </a:r>
            <a:r>
              <a:rPr lang="en-US" altLang="zh-CN" sz="2600" baseline="-25000" dirty="0">
                <a:latin typeface="+mn-ea"/>
              </a:rPr>
              <a:t>L</a:t>
            </a:r>
            <a:r>
              <a:rPr lang="en-US" altLang="zh-CN" sz="2600" dirty="0">
                <a:latin typeface="+mn-ea"/>
              </a:rPr>
              <a:t> spans the subspace of the first m principal eigenvectors.  </a:t>
            </a:r>
          </a:p>
        </p:txBody>
      </p:sp>
      <p:grpSp>
        <p:nvGrpSpPr>
          <p:cNvPr id="30724" name="Group 4"/>
          <p:cNvGrpSpPr/>
          <p:nvPr/>
        </p:nvGrpSpPr>
        <p:grpSpPr bwMode="auto">
          <a:xfrm>
            <a:off x="2667000" y="2722240"/>
            <a:ext cx="3638550" cy="2133600"/>
            <a:chOff x="1980" y="1392"/>
            <a:chExt cx="2292" cy="1344"/>
          </a:xfrm>
        </p:grpSpPr>
        <p:sp>
          <p:nvSpPr>
            <p:cNvPr id="30727" name="Oval 5"/>
            <p:cNvSpPr>
              <a:spLocks noChangeArrowheads="1"/>
            </p:cNvSpPr>
            <p:nvPr/>
          </p:nvSpPr>
          <p:spPr bwMode="auto">
            <a:xfrm>
              <a:off x="1980" y="1392"/>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x</a:t>
              </a:r>
              <a:r>
                <a:rPr lang="en-US" altLang="zh-CN" sz="1800" baseline="-25000"/>
                <a:t>1</a:t>
              </a:r>
            </a:p>
          </p:txBody>
        </p:sp>
        <p:sp>
          <p:nvSpPr>
            <p:cNvPr id="30728" name="Oval 6"/>
            <p:cNvSpPr>
              <a:spLocks noChangeArrowheads="1"/>
            </p:cNvSpPr>
            <p:nvPr/>
          </p:nvSpPr>
          <p:spPr bwMode="auto">
            <a:xfrm>
              <a:off x="1980" y="1680"/>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x</a:t>
              </a:r>
              <a:r>
                <a:rPr lang="en-US" altLang="zh-CN" sz="1800" baseline="-25000"/>
                <a:t>2</a:t>
              </a:r>
            </a:p>
          </p:txBody>
        </p:sp>
        <p:sp>
          <p:nvSpPr>
            <p:cNvPr id="30729" name="Oval 7"/>
            <p:cNvSpPr>
              <a:spLocks noChangeArrowheads="1"/>
            </p:cNvSpPr>
            <p:nvPr/>
          </p:nvSpPr>
          <p:spPr bwMode="auto">
            <a:xfrm>
              <a:off x="1980" y="1968"/>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x</a:t>
              </a:r>
              <a:r>
                <a:rPr lang="en-US" altLang="zh-CN" sz="1800" baseline="-25000"/>
                <a:t>3</a:t>
              </a:r>
            </a:p>
          </p:txBody>
        </p:sp>
        <p:sp>
          <p:nvSpPr>
            <p:cNvPr id="30730" name="Oval 8"/>
            <p:cNvSpPr>
              <a:spLocks noChangeArrowheads="1"/>
            </p:cNvSpPr>
            <p:nvPr/>
          </p:nvSpPr>
          <p:spPr bwMode="auto">
            <a:xfrm>
              <a:off x="1980" y="2544"/>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x</a:t>
              </a:r>
              <a:r>
                <a:rPr lang="en-US" altLang="zh-CN" sz="1800" baseline="-25000"/>
                <a:t>n</a:t>
              </a:r>
            </a:p>
          </p:txBody>
        </p:sp>
        <p:sp>
          <p:nvSpPr>
            <p:cNvPr id="30731" name="Oval 9"/>
            <p:cNvSpPr>
              <a:spLocks noChangeArrowheads="1"/>
            </p:cNvSpPr>
            <p:nvPr/>
          </p:nvSpPr>
          <p:spPr bwMode="auto">
            <a:xfrm>
              <a:off x="3024" y="1632"/>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800"/>
            </a:p>
          </p:txBody>
        </p:sp>
        <p:sp>
          <p:nvSpPr>
            <p:cNvPr id="30732" name="Line 10"/>
            <p:cNvSpPr>
              <a:spLocks noChangeShapeType="1"/>
            </p:cNvSpPr>
            <p:nvPr/>
          </p:nvSpPr>
          <p:spPr bwMode="auto">
            <a:xfrm>
              <a:off x="2172" y="1488"/>
              <a:ext cx="80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3" name="Line 11"/>
            <p:cNvSpPr>
              <a:spLocks noChangeShapeType="1"/>
            </p:cNvSpPr>
            <p:nvPr/>
          </p:nvSpPr>
          <p:spPr bwMode="auto">
            <a:xfrm flipV="1">
              <a:off x="2172" y="1728"/>
              <a:ext cx="804" cy="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4" name="Line 12"/>
            <p:cNvSpPr>
              <a:spLocks noChangeShapeType="1"/>
            </p:cNvSpPr>
            <p:nvPr/>
          </p:nvSpPr>
          <p:spPr bwMode="auto">
            <a:xfrm flipV="1">
              <a:off x="2172" y="1776"/>
              <a:ext cx="80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5" name="Line 13"/>
            <p:cNvSpPr>
              <a:spLocks noChangeShapeType="1"/>
            </p:cNvSpPr>
            <p:nvPr/>
          </p:nvSpPr>
          <p:spPr bwMode="auto">
            <a:xfrm flipV="1">
              <a:off x="2160" y="1824"/>
              <a:ext cx="816" cy="8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6" name="Oval 14"/>
            <p:cNvSpPr>
              <a:spLocks noChangeArrowheads="1"/>
            </p:cNvSpPr>
            <p:nvPr/>
          </p:nvSpPr>
          <p:spPr bwMode="auto">
            <a:xfrm>
              <a:off x="3024" y="1968"/>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800"/>
            </a:p>
          </p:txBody>
        </p:sp>
        <p:sp>
          <p:nvSpPr>
            <p:cNvPr id="30737" name="Oval 15"/>
            <p:cNvSpPr>
              <a:spLocks noChangeArrowheads="1"/>
            </p:cNvSpPr>
            <p:nvPr/>
          </p:nvSpPr>
          <p:spPr bwMode="auto">
            <a:xfrm>
              <a:off x="3024" y="2352"/>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800"/>
            </a:p>
          </p:txBody>
        </p:sp>
        <p:sp>
          <p:nvSpPr>
            <p:cNvPr id="30738" name="Line 16"/>
            <p:cNvSpPr>
              <a:spLocks noChangeShapeType="1"/>
            </p:cNvSpPr>
            <p:nvPr/>
          </p:nvSpPr>
          <p:spPr bwMode="auto">
            <a:xfrm>
              <a:off x="2160" y="1488"/>
              <a:ext cx="816"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9" name="Line 17"/>
            <p:cNvSpPr>
              <a:spLocks noChangeShapeType="1"/>
            </p:cNvSpPr>
            <p:nvPr/>
          </p:nvSpPr>
          <p:spPr bwMode="auto">
            <a:xfrm>
              <a:off x="2160" y="1776"/>
              <a:ext cx="816"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0" name="Line 18"/>
            <p:cNvSpPr>
              <a:spLocks noChangeShapeType="1"/>
            </p:cNvSpPr>
            <p:nvPr/>
          </p:nvSpPr>
          <p:spPr bwMode="auto">
            <a:xfrm>
              <a:off x="2160" y="2064"/>
              <a:ext cx="81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1" name="Line 19"/>
            <p:cNvSpPr>
              <a:spLocks noChangeShapeType="1"/>
            </p:cNvSpPr>
            <p:nvPr/>
          </p:nvSpPr>
          <p:spPr bwMode="auto">
            <a:xfrm flipV="1">
              <a:off x="2160" y="2112"/>
              <a:ext cx="816"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2" name="Line 20"/>
            <p:cNvSpPr>
              <a:spLocks noChangeShapeType="1"/>
            </p:cNvSpPr>
            <p:nvPr/>
          </p:nvSpPr>
          <p:spPr bwMode="auto">
            <a:xfrm flipV="1">
              <a:off x="2160" y="2496"/>
              <a:ext cx="816" cy="14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3" name="Line 21"/>
            <p:cNvSpPr>
              <a:spLocks noChangeShapeType="1"/>
            </p:cNvSpPr>
            <p:nvPr/>
          </p:nvSpPr>
          <p:spPr bwMode="auto">
            <a:xfrm>
              <a:off x="2160" y="2064"/>
              <a:ext cx="816"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4" name="Line 22"/>
            <p:cNvSpPr>
              <a:spLocks noChangeShapeType="1"/>
            </p:cNvSpPr>
            <p:nvPr/>
          </p:nvSpPr>
          <p:spPr bwMode="auto">
            <a:xfrm>
              <a:off x="2160" y="1776"/>
              <a:ext cx="816" cy="62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5" name="Line 23"/>
            <p:cNvSpPr>
              <a:spLocks noChangeShapeType="1"/>
            </p:cNvSpPr>
            <p:nvPr/>
          </p:nvSpPr>
          <p:spPr bwMode="auto">
            <a:xfrm>
              <a:off x="2160" y="1488"/>
              <a:ext cx="816" cy="86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46" name="Oval 24"/>
            <p:cNvSpPr>
              <a:spLocks noChangeArrowheads="1"/>
            </p:cNvSpPr>
            <p:nvPr/>
          </p:nvSpPr>
          <p:spPr bwMode="auto">
            <a:xfrm>
              <a:off x="4080" y="1392"/>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y</a:t>
              </a:r>
              <a:r>
                <a:rPr lang="en-US" altLang="zh-CN" sz="1800" baseline="-25000"/>
                <a:t>1</a:t>
              </a:r>
            </a:p>
          </p:txBody>
        </p:sp>
        <p:sp>
          <p:nvSpPr>
            <p:cNvPr id="30747" name="Oval 25"/>
            <p:cNvSpPr>
              <a:spLocks noChangeArrowheads="1"/>
            </p:cNvSpPr>
            <p:nvPr/>
          </p:nvSpPr>
          <p:spPr bwMode="auto">
            <a:xfrm>
              <a:off x="4080" y="1680"/>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y</a:t>
              </a:r>
              <a:r>
                <a:rPr lang="en-US" altLang="zh-CN" sz="1800" baseline="-25000"/>
                <a:t>2</a:t>
              </a:r>
            </a:p>
          </p:txBody>
        </p:sp>
        <p:sp>
          <p:nvSpPr>
            <p:cNvPr id="30748" name="Oval 26"/>
            <p:cNvSpPr>
              <a:spLocks noChangeArrowheads="1"/>
            </p:cNvSpPr>
            <p:nvPr/>
          </p:nvSpPr>
          <p:spPr bwMode="auto">
            <a:xfrm>
              <a:off x="4080" y="1968"/>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y</a:t>
              </a:r>
              <a:r>
                <a:rPr lang="en-US" altLang="zh-CN" sz="1800" baseline="-25000"/>
                <a:t>3</a:t>
              </a:r>
            </a:p>
          </p:txBody>
        </p:sp>
        <p:sp>
          <p:nvSpPr>
            <p:cNvPr id="30749" name="Oval 27"/>
            <p:cNvSpPr>
              <a:spLocks noChangeArrowheads="1"/>
            </p:cNvSpPr>
            <p:nvPr/>
          </p:nvSpPr>
          <p:spPr bwMode="auto">
            <a:xfrm>
              <a:off x="4080" y="2544"/>
              <a:ext cx="192" cy="192"/>
            </a:xfrm>
            <a:prstGeom prst="ellipse">
              <a:avLst/>
            </a:prstGeom>
            <a:solidFill>
              <a:schemeClr val="accent1"/>
            </a:solidFill>
            <a:ln w="9525">
              <a:solidFill>
                <a:schemeClr val="tx1"/>
              </a:solidFill>
              <a:round/>
            </a:ln>
          </p:spPr>
          <p:txBody>
            <a:bodyPr wrap="none" anchor="ct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a:t>y</a:t>
              </a:r>
              <a:r>
                <a:rPr lang="en-US" altLang="zh-CN" sz="1800" baseline="-25000"/>
                <a:t>n</a:t>
              </a:r>
            </a:p>
          </p:txBody>
        </p:sp>
        <p:sp>
          <p:nvSpPr>
            <p:cNvPr id="30750" name="Line 28"/>
            <p:cNvSpPr>
              <a:spLocks noChangeShapeType="1"/>
            </p:cNvSpPr>
            <p:nvPr/>
          </p:nvSpPr>
          <p:spPr bwMode="auto">
            <a:xfrm flipV="1">
              <a:off x="3216" y="1488"/>
              <a:ext cx="816"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1" name="Line 29"/>
            <p:cNvSpPr>
              <a:spLocks noChangeShapeType="1"/>
            </p:cNvSpPr>
            <p:nvPr/>
          </p:nvSpPr>
          <p:spPr bwMode="auto">
            <a:xfrm flipV="1">
              <a:off x="3216" y="1536"/>
              <a:ext cx="816"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2" name="Line 30"/>
            <p:cNvSpPr>
              <a:spLocks noChangeShapeType="1"/>
            </p:cNvSpPr>
            <p:nvPr/>
          </p:nvSpPr>
          <p:spPr bwMode="auto">
            <a:xfrm flipV="1">
              <a:off x="3216" y="1584"/>
              <a:ext cx="816" cy="86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3" name="Line 31"/>
            <p:cNvSpPr>
              <a:spLocks noChangeShapeType="1"/>
            </p:cNvSpPr>
            <p:nvPr/>
          </p:nvSpPr>
          <p:spPr bwMode="auto">
            <a:xfrm>
              <a:off x="3216" y="1728"/>
              <a:ext cx="816" cy="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4" name="Line 32"/>
            <p:cNvSpPr>
              <a:spLocks noChangeShapeType="1"/>
            </p:cNvSpPr>
            <p:nvPr/>
          </p:nvSpPr>
          <p:spPr bwMode="auto">
            <a:xfrm flipV="1">
              <a:off x="3216" y="1824"/>
              <a:ext cx="816"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5" name="Line 33"/>
            <p:cNvSpPr>
              <a:spLocks noChangeShapeType="1"/>
            </p:cNvSpPr>
            <p:nvPr/>
          </p:nvSpPr>
          <p:spPr bwMode="auto">
            <a:xfrm>
              <a:off x="3216" y="2064"/>
              <a:ext cx="81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6" name="Line 34"/>
            <p:cNvSpPr>
              <a:spLocks noChangeShapeType="1"/>
            </p:cNvSpPr>
            <p:nvPr/>
          </p:nvSpPr>
          <p:spPr bwMode="auto">
            <a:xfrm flipV="1">
              <a:off x="3216" y="1872"/>
              <a:ext cx="816" cy="57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7" name="Line 35"/>
            <p:cNvSpPr>
              <a:spLocks noChangeShapeType="1"/>
            </p:cNvSpPr>
            <p:nvPr/>
          </p:nvSpPr>
          <p:spPr bwMode="auto">
            <a:xfrm>
              <a:off x="3216" y="1728"/>
              <a:ext cx="816"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8" name="Line 36"/>
            <p:cNvSpPr>
              <a:spLocks noChangeShapeType="1"/>
            </p:cNvSpPr>
            <p:nvPr/>
          </p:nvSpPr>
          <p:spPr bwMode="auto">
            <a:xfrm flipV="1">
              <a:off x="3216" y="2112"/>
              <a:ext cx="81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59" name="Line 37"/>
            <p:cNvSpPr>
              <a:spLocks noChangeShapeType="1"/>
            </p:cNvSpPr>
            <p:nvPr/>
          </p:nvSpPr>
          <p:spPr bwMode="auto">
            <a:xfrm>
              <a:off x="3216" y="1728"/>
              <a:ext cx="816" cy="8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60" name="Line 38"/>
            <p:cNvSpPr>
              <a:spLocks noChangeShapeType="1"/>
            </p:cNvSpPr>
            <p:nvPr/>
          </p:nvSpPr>
          <p:spPr bwMode="auto">
            <a:xfrm>
              <a:off x="3216" y="2064"/>
              <a:ext cx="816"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61" name="Line 39"/>
            <p:cNvSpPr>
              <a:spLocks noChangeShapeType="1"/>
            </p:cNvSpPr>
            <p:nvPr/>
          </p:nvSpPr>
          <p:spPr bwMode="auto">
            <a:xfrm>
              <a:off x="3216" y="2448"/>
              <a:ext cx="816"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0725" name="Text Box 40"/>
          <p:cNvSpPr txBox="1">
            <a:spLocks noChangeArrowheads="1"/>
          </p:cNvSpPr>
          <p:nvPr/>
        </p:nvSpPr>
        <p:spPr bwMode="auto">
          <a:xfrm>
            <a:off x="3505200" y="272224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eaLnBrk="1" hangingPunct="1"/>
            <a:r>
              <a:rPr lang="en-US" altLang="zh-CN" sz="1800"/>
              <a:t>W</a:t>
            </a:r>
            <a:r>
              <a:rPr lang="en-US" altLang="zh-CN" sz="1800" baseline="-25000"/>
              <a:t>L</a:t>
            </a:r>
          </a:p>
        </p:txBody>
      </p:sp>
      <p:sp>
        <p:nvSpPr>
          <p:cNvPr id="30726" name="Text Box 41"/>
          <p:cNvSpPr txBox="1">
            <a:spLocks noChangeArrowheads="1"/>
          </p:cNvSpPr>
          <p:nvPr/>
        </p:nvSpPr>
        <p:spPr bwMode="auto">
          <a:xfrm>
            <a:off x="4724400" y="2722240"/>
            <a:ext cx="509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Arial" panose="020B0604020202020204" pitchFamily="34" charset="0"/>
                <a:ea typeface="宋体" panose="02010600030101010101" pitchFamily="2" charset="-122"/>
              </a:defRPr>
            </a:lvl1pPr>
            <a:lvl2pPr marL="742950" indent="-285750" eaLnBrk="0" hangingPunct="0">
              <a:defRPr sz="3600">
                <a:solidFill>
                  <a:schemeClr val="tx1"/>
                </a:solidFill>
                <a:latin typeface="Arial" panose="020B0604020202020204" pitchFamily="34" charset="0"/>
                <a:ea typeface="宋体" panose="02010600030101010101" pitchFamily="2" charset="-122"/>
              </a:defRPr>
            </a:lvl2pPr>
            <a:lvl3pPr marL="1143000" indent="-228600" eaLnBrk="0" hangingPunct="0">
              <a:defRPr sz="3600">
                <a:solidFill>
                  <a:schemeClr val="tx1"/>
                </a:solidFill>
                <a:latin typeface="Arial" panose="020B0604020202020204" pitchFamily="34" charset="0"/>
                <a:ea typeface="宋体" panose="02010600030101010101" pitchFamily="2" charset="-122"/>
              </a:defRPr>
            </a:lvl3pPr>
            <a:lvl4pPr marL="1600200" indent="-228600" eaLnBrk="0" hangingPunct="0">
              <a:defRPr sz="3600">
                <a:solidFill>
                  <a:schemeClr val="tx1"/>
                </a:solidFill>
                <a:latin typeface="Arial" panose="020B0604020202020204" pitchFamily="34" charset="0"/>
                <a:ea typeface="宋体" panose="02010600030101010101" pitchFamily="2" charset="-122"/>
              </a:defRPr>
            </a:lvl4pPr>
            <a:lvl5pPr marL="2057400" indent="-228600" eaLnBrk="0" hangingPunct="0">
              <a:defRPr sz="3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宋体" panose="02010600030101010101" pitchFamily="2" charset="-122"/>
              </a:defRPr>
            </a:lvl9pPr>
          </a:lstStyle>
          <a:p>
            <a:pPr eaLnBrk="1" hangingPunct="1"/>
            <a:r>
              <a:rPr lang="en-US" altLang="zh-CN" sz="1800"/>
              <a:t>W</a:t>
            </a:r>
            <a:r>
              <a:rPr lang="en-US" altLang="zh-CN" sz="1800" baseline="-25000"/>
              <a:t>R</a:t>
            </a:r>
          </a:p>
        </p:txBody>
      </p:sp>
      <p:sp>
        <p:nvSpPr>
          <p:cNvPr id="3" name="椭圆 2"/>
          <p:cNvSpPr/>
          <p:nvPr/>
        </p:nvSpPr>
        <p:spPr bwMode="auto">
          <a:xfrm>
            <a:off x="4260160" y="2564904"/>
            <a:ext cx="400050" cy="2448272"/>
          </a:xfrm>
          <a:prstGeom prst="ellipse">
            <a:avLst/>
          </a:prstGeom>
          <a:solidFill>
            <a:srgbClr val="FFFF00">
              <a:alpha val="5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a:t>
            </a:fld>
            <a:endParaRPr lang="en-US" altLang="zh-CN"/>
          </a:p>
        </p:txBody>
      </p:sp>
      <p:sp>
        <p:nvSpPr>
          <p:cNvPr id="3" name="文本框 2"/>
          <p:cNvSpPr txBox="1"/>
          <p:nvPr/>
        </p:nvSpPr>
        <p:spPr>
          <a:xfrm>
            <a:off x="516890" y="2306320"/>
            <a:ext cx="8307070" cy="4276725"/>
          </a:xfrm>
          <a:prstGeom prst="rect">
            <a:avLst/>
          </a:prstGeom>
          <a:noFill/>
        </p:spPr>
        <p:txBody>
          <a:bodyPr wrap="square" rtlCol="0" anchor="t">
            <a:spAutoFit/>
          </a:bodyPr>
          <a:lstStyle/>
          <a:p>
            <a:pPr marL="457200" indent="-457200" algn="just" eaLnBrk="1" hangingPunct="1">
              <a:spcBef>
                <a:spcPts val="1200"/>
              </a:spcBef>
              <a:buFont typeface="Wingdings" panose="05000000000000000000" charset="0"/>
              <a:buChar char="p"/>
            </a:pPr>
            <a:r>
              <a:rPr lang="en-US" altLang="zh-CN" sz="2800" dirty="0">
                <a:cs typeface="Arial" panose="020B0604020202020204" pitchFamily="34" charset="0"/>
                <a:sym typeface="+mn-ea"/>
              </a:rPr>
              <a:t>RBF network can be viewed as a </a:t>
            </a:r>
            <a:r>
              <a:rPr lang="en-US" altLang="zh-CN" sz="2800" b="1" u="sng" dirty="0">
                <a:solidFill>
                  <a:srgbClr val="FF0000"/>
                </a:solidFill>
                <a:cs typeface="Arial" panose="020B0604020202020204" pitchFamily="34" charset="0"/>
                <a:sym typeface="+mn-ea"/>
              </a:rPr>
              <a:t>curve-fitting</a:t>
            </a:r>
            <a:r>
              <a:rPr lang="en-US" altLang="zh-CN" sz="2800" dirty="0">
                <a:cs typeface="Arial" panose="020B0604020202020204" pitchFamily="34" charset="0"/>
                <a:sym typeface="+mn-ea"/>
              </a:rPr>
              <a:t> or </a:t>
            </a:r>
            <a:r>
              <a:rPr lang="en-US" altLang="zh-CN" sz="2800" b="1" u="sng" dirty="0">
                <a:solidFill>
                  <a:srgbClr val="FF0000"/>
                </a:solidFill>
                <a:cs typeface="Arial" panose="020B0604020202020204" pitchFamily="34" charset="0"/>
                <a:sym typeface="+mn-ea"/>
              </a:rPr>
              <a:t>function approximation</a:t>
            </a:r>
            <a:r>
              <a:rPr lang="en-US" altLang="zh-CN" sz="2800" b="1" dirty="0">
                <a:solidFill>
                  <a:srgbClr val="FF0000"/>
                </a:solidFill>
                <a:cs typeface="Arial" panose="020B0604020202020204" pitchFamily="34" charset="0"/>
                <a:sym typeface="+mn-ea"/>
              </a:rPr>
              <a:t> </a:t>
            </a:r>
            <a:r>
              <a:rPr lang="en-US" altLang="zh-CN" sz="2800" dirty="0">
                <a:cs typeface="Arial" panose="020B0604020202020204" pitchFamily="34" charset="0"/>
                <a:sym typeface="+mn-ea"/>
              </a:rPr>
              <a:t>problem.</a:t>
            </a:r>
          </a:p>
          <a:p>
            <a:pPr marL="457200" indent="-457200" algn="just" eaLnBrk="1" hangingPunct="1">
              <a:spcBef>
                <a:spcPts val="1200"/>
              </a:spcBef>
              <a:buFont typeface="Wingdings" panose="05000000000000000000" charset="0"/>
              <a:buChar char="p"/>
            </a:pPr>
            <a:r>
              <a:rPr lang="en-US" altLang="zh-CN" sz="2800" dirty="0">
                <a:cs typeface="Arial" panose="020B0604020202020204" pitchFamily="34" charset="0"/>
                <a:sym typeface="+mn-ea"/>
              </a:rPr>
              <a:t>For the problem </a:t>
            </a:r>
            <a:r>
              <a:rPr lang="en-US" altLang="zh-CN" sz="2800" i="1" dirty="0">
                <a:cs typeface="Arial" panose="020B0604020202020204" pitchFamily="34" charset="0"/>
                <a:sym typeface="+mn-ea"/>
              </a:rPr>
              <a:t>of </a:t>
            </a:r>
            <a:r>
              <a:rPr lang="en-US" altLang="zh-CN" sz="2800" b="1" i="1" dirty="0">
                <a:solidFill>
                  <a:schemeClr val="folHlink"/>
                </a:solidFill>
                <a:cs typeface="Arial" panose="020B0604020202020204" pitchFamily="34" charset="0"/>
                <a:sym typeface="+mn-ea"/>
              </a:rPr>
              <a:t>curve-fitting</a:t>
            </a:r>
            <a:r>
              <a:rPr lang="en-US" altLang="zh-CN" sz="2800" b="1" dirty="0">
                <a:solidFill>
                  <a:schemeClr val="folHlink"/>
                </a:solidFill>
                <a:cs typeface="Arial" panose="020B0604020202020204" pitchFamily="34" charset="0"/>
                <a:sym typeface="+mn-ea"/>
              </a:rPr>
              <a:t> (</a:t>
            </a:r>
            <a:r>
              <a:rPr lang="en-US" altLang="zh-CN" sz="2800" b="1" i="1" dirty="0">
                <a:solidFill>
                  <a:schemeClr val="folHlink"/>
                </a:solidFill>
                <a:cs typeface="Arial" panose="020B0604020202020204" pitchFamily="34" charset="0"/>
                <a:sym typeface="+mn-ea"/>
              </a:rPr>
              <a:t>approximation in high-dimensional spaces)</a:t>
            </a:r>
            <a:r>
              <a:rPr lang="en-US" altLang="zh-CN" sz="2800" i="1" dirty="0">
                <a:cs typeface="Arial" panose="020B0604020202020204" pitchFamily="34" charset="0"/>
                <a:sym typeface="+mn-ea"/>
              </a:rPr>
              <a:t>,</a:t>
            </a:r>
            <a:r>
              <a:rPr lang="en-US" altLang="zh-CN" sz="2800" dirty="0">
                <a:cs typeface="Arial" panose="020B0604020202020204" pitchFamily="34" charset="0"/>
                <a:sym typeface="+mn-ea"/>
              </a:rPr>
              <a:t> learning is equivalent to finding an </a:t>
            </a:r>
            <a:r>
              <a:rPr lang="en-US" altLang="zh-CN" sz="2800" dirty="0">
                <a:solidFill>
                  <a:srgbClr val="FF0000"/>
                </a:solidFill>
                <a:cs typeface="Arial" panose="020B0604020202020204" pitchFamily="34" charset="0"/>
                <a:sym typeface="+mn-ea"/>
              </a:rPr>
              <a:t>interpolating surface in the space</a:t>
            </a:r>
            <a:r>
              <a:rPr lang="en-US" altLang="zh-CN" sz="2800" dirty="0">
                <a:cs typeface="Arial" panose="020B0604020202020204" pitchFamily="34" charset="0"/>
                <a:sym typeface="+mn-ea"/>
              </a:rPr>
              <a:t> that provides a best fit to the training data, measured by preselected statistical criteria.</a:t>
            </a:r>
            <a:endParaRPr lang="en-US" altLang="zh-CN" sz="2800" dirty="0">
              <a:latin typeface="Arial" panose="020B0604020202020204" pitchFamily="34" charset="0"/>
              <a:cs typeface="Arial" panose="020B0604020202020204" pitchFamily="34" charset="0"/>
            </a:endParaRPr>
          </a:p>
          <a:p>
            <a:pPr marL="457200" indent="-457200" algn="just" eaLnBrk="1" hangingPunct="1">
              <a:spcBef>
                <a:spcPts val="1200"/>
              </a:spcBef>
              <a:buFont typeface="Wingdings" panose="05000000000000000000" charset="0"/>
              <a:buChar char="p"/>
            </a:pPr>
            <a:endParaRPr lang="en-US" altLang="zh-CN" sz="2800" dirty="0">
              <a:cs typeface="Arial" panose="020B0604020202020204" pitchFamily="3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30</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4562475" y="2045106"/>
                <a:ext cx="4381500" cy="4456016"/>
              </a:xfrm>
            </p:spPr>
            <p:txBody>
              <a:bodyPr>
                <a:normAutofit fontScale="85000"/>
              </a:bodyPr>
              <a:lstStyle/>
              <a:p>
                <a:pPr marL="0" indent="0">
                  <a:buNone/>
                </a:pPr>
                <a:r>
                  <a:rPr lang="en-US" altLang="zh-CN" sz="3100" dirty="0"/>
                  <a:t>An Autoencoder is a feedforward neural network that learns to predict the input itself in the output.</a:t>
                </a:r>
              </a:p>
              <a:p>
                <a:pPr marL="0" indent="0" algn="ctr">
                  <a:buNone/>
                </a:pPr>
                <a14:m>
                  <m:oMath xmlns:m="http://schemas.openxmlformats.org/officeDocument/2006/math">
                    <m:sSup>
                      <m:sSupPr>
                        <m:ctrlPr>
                          <a:rPr lang="en-US" altLang="zh-CN" sz="3100" i="1" smtClean="0">
                            <a:latin typeface="Cambria Math" panose="02040503050406030204" pitchFamily="18" charset="0"/>
                          </a:rPr>
                        </m:ctrlPr>
                      </m:sSupPr>
                      <m:e>
                        <m:r>
                          <a:rPr lang="en-US" altLang="zh-CN" sz="3100" b="0" i="1" smtClean="0">
                            <a:latin typeface="Cambria Math" panose="02040503050406030204" pitchFamily="18" charset="0"/>
                          </a:rPr>
                          <m:t>𝑦</m:t>
                        </m:r>
                      </m:e>
                      <m:sup>
                        <m:r>
                          <a:rPr lang="en-US" altLang="zh-CN" sz="3100" b="0" i="1" smtClean="0">
                            <a:latin typeface="Cambria Math" panose="02040503050406030204" pitchFamily="18" charset="0"/>
                          </a:rPr>
                          <m:t>(</m:t>
                        </m:r>
                        <m:r>
                          <a:rPr lang="en-US" altLang="zh-CN" sz="3100" b="0" i="1" smtClean="0">
                            <a:latin typeface="Cambria Math" panose="02040503050406030204" pitchFamily="18" charset="0"/>
                          </a:rPr>
                          <m:t>𝑖</m:t>
                        </m:r>
                        <m:r>
                          <a:rPr lang="en-US" altLang="zh-CN" sz="3100" b="0" i="1" smtClean="0">
                            <a:latin typeface="Cambria Math" panose="02040503050406030204" pitchFamily="18" charset="0"/>
                          </a:rPr>
                          <m:t>)</m:t>
                        </m:r>
                      </m:sup>
                    </m:sSup>
                    <m:r>
                      <a:rPr lang="en-US" altLang="zh-CN" sz="3100" b="0" i="1" smtClean="0">
                        <a:latin typeface="Cambria Math" panose="02040503050406030204" pitchFamily="18" charset="0"/>
                      </a:rPr>
                      <m:t>=</m:t>
                    </m:r>
                    <m:sSup>
                      <m:sSupPr>
                        <m:ctrlPr>
                          <a:rPr lang="en-US" altLang="zh-CN" sz="3100" b="0" i="1" smtClean="0">
                            <a:latin typeface="Cambria Math" panose="02040503050406030204" pitchFamily="18" charset="0"/>
                          </a:rPr>
                        </m:ctrlPr>
                      </m:sSupPr>
                      <m:e>
                        <m:r>
                          <a:rPr lang="en-US" altLang="zh-CN" sz="3100" b="0" i="1" smtClean="0">
                            <a:latin typeface="Cambria Math" panose="02040503050406030204" pitchFamily="18" charset="0"/>
                          </a:rPr>
                          <m:t>𝑥</m:t>
                        </m:r>
                      </m:e>
                      <m:sup>
                        <m:r>
                          <a:rPr lang="en-US" altLang="zh-CN" sz="3100" b="0" i="1" smtClean="0">
                            <a:latin typeface="Cambria Math" panose="02040503050406030204" pitchFamily="18" charset="0"/>
                          </a:rPr>
                          <m:t>(</m:t>
                        </m:r>
                        <m:r>
                          <a:rPr lang="en-US" altLang="zh-CN" sz="3100" b="0" i="1" smtClean="0">
                            <a:latin typeface="Cambria Math" panose="02040503050406030204" pitchFamily="18" charset="0"/>
                          </a:rPr>
                          <m:t>𝑖</m:t>
                        </m:r>
                        <m:r>
                          <a:rPr lang="en-US" altLang="zh-CN" sz="3100" b="0" i="1" smtClean="0">
                            <a:latin typeface="Cambria Math" panose="02040503050406030204" pitchFamily="18" charset="0"/>
                          </a:rPr>
                          <m:t>)</m:t>
                        </m:r>
                      </m:sup>
                    </m:sSup>
                  </m:oMath>
                </a14:m>
                <a:r>
                  <a:rPr lang="en-US" altLang="zh-CN" sz="3100" dirty="0"/>
                  <a:t> </a:t>
                </a:r>
              </a:p>
              <a:p>
                <a:r>
                  <a:rPr lang="en-US" altLang="zh-CN" sz="3100" dirty="0"/>
                  <a:t>The input-to-hidden part corresponds to an </a:t>
                </a:r>
                <a:r>
                  <a:rPr lang="en-US" altLang="zh-CN" sz="3100" dirty="0">
                    <a:solidFill>
                      <a:srgbClr val="FF0000"/>
                    </a:solidFill>
                  </a:rPr>
                  <a:t>encoder </a:t>
                </a:r>
              </a:p>
              <a:p>
                <a:r>
                  <a:rPr lang="en-US" altLang="zh-CN" sz="3100" dirty="0"/>
                  <a:t>The hidden-to-output part corresponds to a </a:t>
                </a:r>
                <a:r>
                  <a:rPr lang="en-US" altLang="zh-CN" sz="3100" dirty="0">
                    <a:solidFill>
                      <a:srgbClr val="FF0000"/>
                    </a:solidFill>
                  </a:rPr>
                  <a:t>decoder</a:t>
                </a:r>
                <a:r>
                  <a:rPr lang="en-US" altLang="zh-CN" sz="3100" dirty="0"/>
                  <a:t>.</a:t>
                </a:r>
                <a:endParaRPr lang="en-US" altLang="zh-CN" dirty="0"/>
              </a:p>
            </p:txBody>
          </p:sp>
        </mc:Choice>
        <mc:Fallback xmlns="">
          <p:sp>
            <p:nvSpPr>
              <p:cNvPr id="3" name="内容占位符 2"/>
              <p:cNvSpPr>
                <a:spLocks noRot="1" noChangeAspect="1" noMove="1" noResize="1" noEditPoints="1" noAdjustHandles="1" noChangeArrowheads="1" noChangeShapeType="1" noTextEdit="1"/>
              </p:cNvSpPr>
              <p:nvPr>
                <p:ph sz="half" idx="1"/>
              </p:nvPr>
            </p:nvSpPr>
            <p:spPr>
              <a:xfrm>
                <a:off x="4562475" y="2045106"/>
                <a:ext cx="4381500" cy="4456016"/>
              </a:xfrm>
              <a:blipFill rotWithShape="1">
                <a:blip r:embed="rId2"/>
                <a:stretch>
                  <a:fillRect t="-9" b="14"/>
                </a:stretch>
              </a:blipFill>
            </p:spPr>
            <p:txBody>
              <a:bodyPr/>
              <a:lstStyle/>
              <a:p>
                <a:r>
                  <a:rPr lang="zh-CN" altLang="en-US">
                    <a:noFill/>
                  </a:rPr>
                  <a:t> </a:t>
                </a:r>
              </a:p>
            </p:txBody>
          </p:sp>
        </mc:Fallback>
      </mc:AlternateContent>
      <p:pic>
        <p:nvPicPr>
          <p:cNvPr id="6"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9552" y="2204864"/>
            <a:ext cx="3886200" cy="4327427"/>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31</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 name="内容占位符 2"/>
          <p:cNvSpPr>
            <a:spLocks noGrp="1"/>
          </p:cNvSpPr>
          <p:nvPr>
            <p:ph idx="1"/>
          </p:nvPr>
        </p:nvSpPr>
        <p:spPr>
          <a:xfrm>
            <a:off x="683568" y="1997291"/>
            <a:ext cx="3816424" cy="2376264"/>
          </a:xfrm>
        </p:spPr>
        <p:txBody>
          <a:bodyPr/>
          <a:lstStyle/>
          <a:p>
            <a:r>
              <a:rPr lang="en-US" altLang="zh-CN" sz="2800" dirty="0"/>
              <a:t>By adding stochastic noise, it can force auto-encoder to learn more robust features. </a:t>
            </a:r>
          </a:p>
          <a:p>
            <a:r>
              <a:rPr lang="en-US" altLang="zh-CN" sz="2800" dirty="0"/>
              <a:t>The loss function</a:t>
            </a:r>
          </a:p>
          <a:p>
            <a:endParaRPr lang="en-US" altLang="zh-CN" sz="28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988840"/>
            <a:ext cx="3772562" cy="4027096"/>
          </a:xfrm>
          <a:prstGeom prst="rect">
            <a:avLst/>
          </a:prstGeom>
        </p:spPr>
      </p:pic>
      <p:pic>
        <p:nvPicPr>
          <p:cNvPr id="8"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5930766"/>
            <a:ext cx="6461494" cy="811692"/>
          </a:xfrm>
          <a:prstGeom prst="rect">
            <a:avLst/>
          </a:prstGeom>
        </p:spPr>
      </p:pic>
      <p:pic>
        <p:nvPicPr>
          <p:cNvPr id="9"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4914855"/>
            <a:ext cx="2671730" cy="88045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 K-means clustering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32</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48131" name="Rectangle 3"/>
          <p:cNvSpPr>
            <a:spLocks noGrp="1" noChangeArrowheads="1"/>
          </p:cNvSpPr>
          <p:nvPr>
            <p:ph type="body" idx="1"/>
          </p:nvPr>
        </p:nvSpPr>
        <p:spPr>
          <a:xfrm>
            <a:off x="554478" y="1916832"/>
            <a:ext cx="8567738" cy="3529013"/>
          </a:xfrm>
          <a:noFill/>
        </p:spPr>
        <p:txBody>
          <a:bodyPr/>
          <a:lstStyle/>
          <a:p>
            <a:pPr lvl="1"/>
            <a:r>
              <a:rPr lang="en-US" altLang="zh-CN" dirty="0"/>
              <a:t>Choose the number of clusters - K</a:t>
            </a:r>
          </a:p>
          <a:p>
            <a:pPr lvl="1"/>
            <a:r>
              <a:rPr lang="en-US" altLang="zh-CN" dirty="0"/>
              <a:t>Randomly choose initial positions of K centroids</a:t>
            </a:r>
          </a:p>
          <a:p>
            <a:pPr lvl="1"/>
            <a:r>
              <a:rPr lang="en-US" altLang="zh-CN" dirty="0"/>
              <a:t>Assign each of the points to the “nearest centroid” (depends on distance measure)</a:t>
            </a:r>
          </a:p>
          <a:p>
            <a:pPr lvl="1"/>
            <a:r>
              <a:rPr lang="en-US" altLang="zh-CN" dirty="0"/>
              <a:t>Re-compute centroid positions</a:t>
            </a:r>
          </a:p>
          <a:p>
            <a:pPr lvl="1"/>
            <a:r>
              <a:rPr lang="en-US" altLang="zh-CN" dirty="0"/>
              <a:t>If solution converges </a:t>
            </a:r>
            <a:r>
              <a:rPr lang="en-US" altLang="zh-CN" dirty="0">
                <a:sym typeface="Symbol" panose="05050102010706020507" pitchFamily="18" charset="2"/>
              </a:rPr>
              <a:t></a:t>
            </a:r>
            <a:r>
              <a:rPr lang="en-US" altLang="zh-CN" dirty="0"/>
              <a:t> Stop!</a:t>
            </a:r>
            <a:endParaRPr lang="zh-CN" altLang="en-US" dirty="0"/>
          </a:p>
        </p:txBody>
      </p:sp>
      <p:pic>
        <p:nvPicPr>
          <p:cNvPr id="481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286" y="4941168"/>
            <a:ext cx="3560999" cy="179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K-means clustering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33</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4" name="Rectangle 3"/>
          <p:cNvSpPr>
            <a:spLocks noGrp="1" noChangeArrowheads="1"/>
          </p:cNvSpPr>
          <p:nvPr/>
        </p:nvSpPr>
        <p:spPr>
          <a:xfrm>
            <a:off x="395536" y="2132856"/>
            <a:ext cx="8496944" cy="4032448"/>
          </a:xfrm>
          <a:prstGeom prst="rect">
            <a:avLst/>
          </a:prstGeom>
          <a:solidFill>
            <a:schemeClr val="bg1"/>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spcBef>
                <a:spcPts val="0"/>
              </a:spcBef>
            </a:pPr>
            <a:r>
              <a:rPr lang="en-US" sz="2800" dirty="0">
                <a:latin typeface="Arial" panose="020B0604020202020204" pitchFamily="34" charset="0"/>
                <a:cs typeface="Arial" panose="020B0604020202020204" pitchFamily="34" charset="0"/>
              </a:rPr>
              <a:t>A </a:t>
            </a:r>
            <a:r>
              <a:rPr lang="en-US" sz="2800" u="sng" dirty="0">
                <a:latin typeface="Arial" panose="020B0604020202020204" pitchFamily="34" charset="0"/>
                <a:cs typeface="Arial" panose="020B0604020202020204" pitchFamily="34" charset="0"/>
              </a:rPr>
              <a:t>good clustering</a:t>
            </a:r>
            <a:r>
              <a:rPr lang="en-US" sz="2800" dirty="0">
                <a:latin typeface="Arial" panose="020B0604020202020204" pitchFamily="34" charset="0"/>
                <a:cs typeface="Arial" panose="020B0604020202020204" pitchFamily="34" charset="0"/>
              </a:rPr>
              <a:t> method will produce high quality clusters with</a:t>
            </a:r>
          </a:p>
          <a:p>
            <a:pPr lvl="1">
              <a:spcBef>
                <a:spcPts val="0"/>
              </a:spcBef>
            </a:pPr>
            <a:r>
              <a:rPr lang="en-US" sz="2400" dirty="0">
                <a:latin typeface="Arial" panose="020B0604020202020204" pitchFamily="34" charset="0"/>
                <a:cs typeface="Arial" panose="020B0604020202020204" pitchFamily="34" charset="0"/>
              </a:rPr>
              <a:t>high </a:t>
            </a:r>
            <a:r>
              <a:rPr lang="en-US" sz="2400" u="sng" dirty="0">
                <a:latin typeface="Arial" panose="020B0604020202020204" pitchFamily="34" charset="0"/>
                <a:cs typeface="Arial" panose="020B0604020202020204" pitchFamily="34" charset="0"/>
              </a:rPr>
              <a:t>intra-class</a:t>
            </a:r>
            <a:r>
              <a:rPr lang="en-US" sz="2400" dirty="0">
                <a:latin typeface="Arial" panose="020B0604020202020204" pitchFamily="34" charset="0"/>
                <a:cs typeface="Arial" panose="020B0604020202020204" pitchFamily="34" charset="0"/>
              </a:rPr>
              <a:t> similarity</a:t>
            </a:r>
          </a:p>
          <a:p>
            <a:pPr lvl="2">
              <a:spcBef>
                <a:spcPts val="0"/>
              </a:spcBef>
            </a:pPr>
            <a:r>
              <a:rPr lang="en-US" sz="2000" dirty="0">
                <a:latin typeface="Arial" panose="020B0604020202020204" pitchFamily="34" charset="0"/>
                <a:cs typeface="Arial" panose="020B0604020202020204" pitchFamily="34" charset="0"/>
              </a:rPr>
              <a:t>similar to one another within the same cluster</a:t>
            </a:r>
          </a:p>
          <a:p>
            <a:pPr lvl="1">
              <a:spcBef>
                <a:spcPts val="0"/>
              </a:spcBef>
            </a:pPr>
            <a:r>
              <a:rPr lang="en-US" sz="2400" dirty="0">
                <a:latin typeface="Arial" panose="020B0604020202020204" pitchFamily="34" charset="0"/>
                <a:cs typeface="Arial" panose="020B0604020202020204" pitchFamily="34" charset="0"/>
              </a:rPr>
              <a:t>low </a:t>
            </a:r>
            <a:r>
              <a:rPr lang="en-US" sz="2400" u="sng" dirty="0">
                <a:latin typeface="Arial" panose="020B0604020202020204" pitchFamily="34" charset="0"/>
                <a:cs typeface="Arial" panose="020B0604020202020204" pitchFamily="34" charset="0"/>
              </a:rPr>
              <a:t>inter-class</a:t>
            </a:r>
            <a:r>
              <a:rPr lang="en-US" sz="2400" dirty="0">
                <a:latin typeface="Arial" panose="020B0604020202020204" pitchFamily="34" charset="0"/>
                <a:cs typeface="Arial" panose="020B0604020202020204" pitchFamily="34" charset="0"/>
              </a:rPr>
              <a:t> similarity</a:t>
            </a:r>
          </a:p>
          <a:p>
            <a:pPr lvl="2">
              <a:spcBef>
                <a:spcPts val="0"/>
              </a:spcBef>
            </a:pPr>
            <a:r>
              <a:rPr lang="en-US" sz="2000" dirty="0">
                <a:latin typeface="Arial" panose="020B0604020202020204" pitchFamily="34" charset="0"/>
                <a:cs typeface="Arial" panose="020B0604020202020204" pitchFamily="34" charset="0"/>
              </a:rPr>
              <a:t>dissimilar to the objects in other clusters</a:t>
            </a:r>
          </a:p>
          <a:p>
            <a:pPr lvl="1">
              <a:spcBef>
                <a:spcPts val="0"/>
              </a:spcBef>
              <a:buFont typeface="Wingdings" panose="05000000000000000000" pitchFamily="2" charset="2"/>
              <a:buNone/>
            </a:pPr>
            <a:endParaRPr lang="en-US" sz="1800" dirty="0">
              <a:latin typeface="Arial" panose="020B0604020202020204" pitchFamily="34" charset="0"/>
              <a:cs typeface="Arial" panose="020B0604020202020204" pitchFamily="34" charset="0"/>
            </a:endParaRPr>
          </a:p>
          <a:p>
            <a:pPr>
              <a:spcBef>
                <a:spcPts val="0"/>
              </a:spcBef>
            </a:pPr>
            <a:r>
              <a:rPr lang="en-US" sz="2800" dirty="0">
                <a:latin typeface="Arial" panose="020B0604020202020204" pitchFamily="34" charset="0"/>
                <a:cs typeface="Arial" panose="020B0604020202020204" pitchFamily="34" charset="0"/>
              </a:rPr>
              <a:t>The </a:t>
            </a:r>
            <a:r>
              <a:rPr lang="en-US" sz="2800" u="sng" dirty="0">
                <a:latin typeface="Arial" panose="020B0604020202020204" pitchFamily="34" charset="0"/>
                <a:cs typeface="Arial" panose="020B0604020202020204" pitchFamily="34" charset="0"/>
              </a:rPr>
              <a:t>quality</a:t>
            </a:r>
            <a:r>
              <a:rPr lang="en-US" sz="2800" dirty="0">
                <a:latin typeface="Arial" panose="020B0604020202020204" pitchFamily="34" charset="0"/>
                <a:cs typeface="Arial" panose="020B0604020202020204" pitchFamily="34" charset="0"/>
              </a:rPr>
              <a:t> of a clustering method is also measured by its ability to discover some or all of the </a:t>
            </a:r>
            <a:r>
              <a:rPr lang="en-US" sz="2800" u="sng" dirty="0">
                <a:latin typeface="Arial" panose="020B0604020202020204" pitchFamily="34" charset="0"/>
                <a:cs typeface="Arial" panose="020B0604020202020204" pitchFamily="34" charset="0"/>
              </a:rPr>
              <a:t>hidden</a:t>
            </a:r>
            <a:r>
              <a:rPr lang="en-US" sz="2800" dirty="0">
                <a:latin typeface="Arial" panose="020B0604020202020204" pitchFamily="34" charset="0"/>
                <a:cs typeface="Arial" panose="020B0604020202020204" pitchFamily="34" charset="0"/>
              </a:rPr>
              <a:t> patterns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K-means clustering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34</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4" name="Rectangle 3"/>
          <p:cNvSpPr txBox="1">
            <a:spLocks noChangeArrowheads="1"/>
          </p:cNvSpPr>
          <p:nvPr/>
        </p:nvSpPr>
        <p:spPr bwMode="auto">
          <a:xfrm>
            <a:off x="539552" y="1924844"/>
            <a:ext cx="8496944"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spcBef>
                <a:spcPts val="0"/>
              </a:spcBef>
            </a:pPr>
            <a:r>
              <a:rPr lang="en-US" sz="2400" u="sng" dirty="0"/>
              <a:t>Distances</a:t>
            </a:r>
            <a:r>
              <a:rPr lang="en-US" sz="2400" dirty="0"/>
              <a:t> are normally used to measure the </a:t>
            </a:r>
            <a:r>
              <a:rPr lang="en-US" sz="2400" u="sng" dirty="0"/>
              <a:t>similarity</a:t>
            </a:r>
            <a:r>
              <a:rPr lang="en-US" sz="2400" dirty="0"/>
              <a:t> or </a:t>
            </a:r>
            <a:r>
              <a:rPr lang="en-US" sz="2400" u="sng" dirty="0"/>
              <a:t>dissimilarity</a:t>
            </a:r>
            <a:r>
              <a:rPr lang="en-US" sz="2400" dirty="0"/>
              <a:t> between two data objects</a:t>
            </a:r>
          </a:p>
          <a:p>
            <a:pPr>
              <a:spcBef>
                <a:spcPts val="0"/>
              </a:spcBef>
            </a:pPr>
            <a:r>
              <a:rPr lang="en-US" sz="2400" i="1" dirty="0" err="1">
                <a:solidFill>
                  <a:srgbClr val="FF0000"/>
                </a:solidFill>
              </a:rPr>
              <a:t>Minkowski</a:t>
            </a:r>
            <a:r>
              <a:rPr lang="en-US" sz="2400" i="1" dirty="0">
                <a:solidFill>
                  <a:srgbClr val="FF0000"/>
                </a:solidFill>
              </a:rPr>
              <a:t> distance</a:t>
            </a:r>
            <a:r>
              <a:rPr lang="en-US" sz="2400" dirty="0">
                <a:solidFill>
                  <a:srgbClr val="FF0000"/>
                </a:solidFill>
              </a:rPr>
              <a:t>:</a:t>
            </a:r>
            <a:endParaRPr lang="en-US" sz="2400" dirty="0"/>
          </a:p>
          <a:p>
            <a:pPr>
              <a:spcBef>
                <a:spcPts val="0"/>
              </a:spcBef>
            </a:pPr>
            <a:endParaRPr lang="en-US" sz="2000" dirty="0"/>
          </a:p>
          <a:p>
            <a:pPr lvl="1">
              <a:spcBef>
                <a:spcPts val="0"/>
              </a:spcBef>
              <a:buFont typeface="Wingdings" panose="05000000000000000000" pitchFamily="2" charset="2"/>
              <a:buNone/>
            </a:pPr>
            <a:endParaRPr lang="en-US" sz="2400" dirty="0"/>
          </a:p>
          <a:p>
            <a:pPr lvl="1">
              <a:spcBef>
                <a:spcPts val="0"/>
              </a:spcBef>
              <a:buFont typeface="Wingdings" panose="05000000000000000000" pitchFamily="2" charset="2"/>
              <a:buNone/>
            </a:pPr>
            <a:r>
              <a:rPr lang="en-US" sz="2400" dirty="0"/>
              <a:t>where </a:t>
            </a:r>
            <a:r>
              <a:rPr lang="en-US" sz="2400" i="1" dirty="0" err="1"/>
              <a:t>i</a:t>
            </a:r>
            <a:r>
              <a:rPr lang="en-US" sz="2400" dirty="0"/>
              <a:t> = (</a:t>
            </a:r>
            <a:r>
              <a:rPr lang="en-US" sz="2400" i="1" dirty="0"/>
              <a:t>x</a:t>
            </a:r>
            <a:r>
              <a:rPr lang="en-US" sz="2400" baseline="-25000" dirty="0"/>
              <a:t>i1</a:t>
            </a:r>
            <a:r>
              <a:rPr lang="en-US" sz="2400" dirty="0"/>
              <a:t>, </a:t>
            </a:r>
            <a:r>
              <a:rPr lang="en-US" sz="2400" i="1" dirty="0"/>
              <a:t>x</a:t>
            </a:r>
            <a:r>
              <a:rPr lang="en-US" sz="2400" baseline="-25000" dirty="0"/>
              <a:t>i2</a:t>
            </a:r>
            <a:r>
              <a:rPr lang="en-US" sz="2400" dirty="0"/>
              <a:t>, …, </a:t>
            </a:r>
            <a:r>
              <a:rPr lang="en-US" sz="2400" i="1" dirty="0" err="1"/>
              <a:t>x</a:t>
            </a:r>
            <a:r>
              <a:rPr lang="en-US" sz="2400" baseline="-25000" dirty="0" err="1"/>
              <a:t>ip</a:t>
            </a:r>
            <a:r>
              <a:rPr lang="en-US" sz="2400" dirty="0"/>
              <a:t>) and</a:t>
            </a:r>
            <a:r>
              <a:rPr lang="en-US" sz="2400" i="1" dirty="0"/>
              <a:t> j</a:t>
            </a:r>
            <a:r>
              <a:rPr lang="en-US" sz="2400" dirty="0"/>
              <a:t> = (</a:t>
            </a:r>
            <a:r>
              <a:rPr lang="en-US" sz="2400" i="1" dirty="0"/>
              <a:t>x</a:t>
            </a:r>
            <a:r>
              <a:rPr lang="en-US" sz="2400" baseline="-25000" dirty="0"/>
              <a:t>j1</a:t>
            </a:r>
            <a:r>
              <a:rPr lang="en-US" sz="2400" dirty="0"/>
              <a:t>, </a:t>
            </a:r>
            <a:r>
              <a:rPr lang="en-US" sz="2400" i="1" dirty="0"/>
              <a:t>x</a:t>
            </a:r>
            <a:r>
              <a:rPr lang="en-US" sz="2400" baseline="-25000" dirty="0"/>
              <a:t>j2</a:t>
            </a:r>
            <a:r>
              <a:rPr lang="en-US" sz="2400" dirty="0"/>
              <a:t>, …, </a:t>
            </a:r>
            <a:r>
              <a:rPr lang="en-US" sz="2400" i="1" dirty="0" err="1"/>
              <a:t>x</a:t>
            </a:r>
            <a:r>
              <a:rPr lang="en-US" sz="2400" baseline="-25000" dirty="0" err="1"/>
              <a:t>jp</a:t>
            </a:r>
            <a:r>
              <a:rPr lang="en-US" sz="2400" dirty="0"/>
              <a:t>) are </a:t>
            </a:r>
          </a:p>
          <a:p>
            <a:pPr lvl="1">
              <a:spcBef>
                <a:spcPts val="0"/>
              </a:spcBef>
              <a:buFont typeface="Wingdings" panose="05000000000000000000" pitchFamily="2" charset="2"/>
              <a:buNone/>
            </a:pPr>
            <a:r>
              <a:rPr lang="en-US" sz="2400" dirty="0"/>
              <a:t>two </a:t>
            </a:r>
            <a:r>
              <a:rPr lang="en-US" sz="2400" i="1" dirty="0"/>
              <a:t>p</a:t>
            </a:r>
            <a:r>
              <a:rPr lang="en-US" sz="2400" dirty="0"/>
              <a:t>-dimensional data objects, </a:t>
            </a:r>
            <a:r>
              <a:rPr lang="en-US" sz="2400" i="1" dirty="0"/>
              <a:t>q</a:t>
            </a:r>
            <a:r>
              <a:rPr lang="en-US" sz="2400" dirty="0"/>
              <a:t> is a positive integer</a:t>
            </a:r>
          </a:p>
          <a:p>
            <a:pPr>
              <a:lnSpc>
                <a:spcPct val="110000"/>
              </a:lnSpc>
              <a:spcBef>
                <a:spcPts val="0"/>
              </a:spcBef>
            </a:pPr>
            <a:endParaRPr lang="en-US" sz="2400" dirty="0"/>
          </a:p>
          <a:p>
            <a:pPr>
              <a:lnSpc>
                <a:spcPct val="110000"/>
              </a:lnSpc>
              <a:spcBef>
                <a:spcPts val="0"/>
              </a:spcBef>
            </a:pPr>
            <a:r>
              <a:rPr lang="en-US" sz="2400" dirty="0"/>
              <a:t>If q = 1, d is Manhattan distance</a:t>
            </a:r>
          </a:p>
          <a:p>
            <a:pPr>
              <a:lnSpc>
                <a:spcPct val="110000"/>
              </a:lnSpc>
              <a:spcBef>
                <a:spcPts val="0"/>
              </a:spcBef>
            </a:pPr>
            <a:endParaRPr lang="en-US" sz="2400" dirty="0"/>
          </a:p>
          <a:p>
            <a:pPr>
              <a:lnSpc>
                <a:spcPct val="110000"/>
              </a:lnSpc>
              <a:spcBef>
                <a:spcPts val="0"/>
              </a:spcBef>
            </a:pPr>
            <a:r>
              <a:rPr lang="en-US" sz="2400" dirty="0"/>
              <a:t>If q = 2, d is Euclidean distance:</a:t>
            </a:r>
          </a:p>
          <a:p>
            <a:pPr lvl="1">
              <a:spcBef>
                <a:spcPts val="0"/>
              </a:spcBef>
              <a:buFont typeface="Wingdings" panose="05000000000000000000" pitchFamily="2" charset="2"/>
              <a:buNone/>
            </a:pPr>
            <a:endParaRPr lang="en-US" sz="2400" dirty="0"/>
          </a:p>
          <a:p>
            <a:pPr>
              <a:lnSpc>
                <a:spcPct val="120000"/>
              </a:lnSpc>
            </a:pPr>
            <a:endParaRPr lang="en-US" sz="2400" i="1" dirty="0"/>
          </a:p>
          <a:p>
            <a:pPr lvl="1">
              <a:lnSpc>
                <a:spcPct val="120000"/>
              </a:lnSpc>
              <a:buFont typeface="Wingdings" panose="05000000000000000000" pitchFamily="2" charset="2"/>
              <a:buNone/>
            </a:pPr>
            <a:endParaRPr lang="en-US" sz="2000" dirty="0"/>
          </a:p>
        </p:txBody>
      </p:sp>
      <p:graphicFrame>
        <p:nvGraphicFramePr>
          <p:cNvPr id="5" name="Object 4"/>
          <p:cNvGraphicFramePr>
            <a:graphicFrameLocks noChangeAspect="1"/>
          </p:cNvGraphicFramePr>
          <p:nvPr/>
        </p:nvGraphicFramePr>
        <p:xfrm>
          <a:off x="2051720" y="3140968"/>
          <a:ext cx="5181600" cy="596900"/>
        </p:xfrm>
        <a:graphic>
          <a:graphicData uri="http://schemas.openxmlformats.org/presentationml/2006/ole">
            <mc:AlternateContent xmlns:mc="http://schemas.openxmlformats.org/markup-compatibility/2006">
              <mc:Choice xmlns:v="urn:schemas-microsoft-com:vml" Requires="v">
                <p:oleObj name="Equation" r:id="rId2" imgW="5181600" imgH="596900" progId="Equation.3">
                  <p:embed/>
                </p:oleObj>
              </mc:Choice>
              <mc:Fallback>
                <p:oleObj name="Equation" r:id="rId2" imgW="5181600" imgH="5969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140968"/>
                        <a:ext cx="51816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2301574" y="6133397"/>
          <a:ext cx="5170488" cy="582613"/>
        </p:xfrm>
        <a:graphic>
          <a:graphicData uri="http://schemas.openxmlformats.org/presentationml/2006/ole">
            <mc:AlternateContent xmlns:mc="http://schemas.openxmlformats.org/markup-compatibility/2006">
              <mc:Choice xmlns:v="urn:schemas-microsoft-com:vml" Requires="v">
                <p:oleObj name="Equation" r:id="rId4" imgW="5168900" imgH="584200" progId="Equation.3">
                  <p:embed/>
                </p:oleObj>
              </mc:Choice>
              <mc:Fallback>
                <p:oleObj name="Equation" r:id="rId4" imgW="5168900" imgH="584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574" y="6133397"/>
                        <a:ext cx="5170488"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2411760" y="5238771"/>
          <a:ext cx="3960195" cy="494485"/>
        </p:xfrm>
        <a:graphic>
          <a:graphicData uri="http://schemas.openxmlformats.org/presentationml/2006/ole">
            <mc:AlternateContent xmlns:mc="http://schemas.openxmlformats.org/markup-compatibility/2006">
              <mc:Choice xmlns:v="urn:schemas-microsoft-com:vml" Requires="v">
                <p:oleObj name="Equation" r:id="rId6" imgW="99669600" imgH="10363200" progId="Equation.3">
                  <p:embed/>
                </p:oleObj>
              </mc:Choice>
              <mc:Fallback>
                <p:oleObj name="Equation" r:id="rId6" imgW="99669600" imgH="10363200" progId="Equation.3">
                  <p:embed/>
                  <p:pic>
                    <p:nvPicPr>
                      <p:cNvPr id="0" name="Object 5"/>
                      <p:cNvPicPr>
                        <a:picLocks noChangeAspect="1" noChangeArrowheads="1"/>
                      </p:cNvPicPr>
                      <p:nvPr/>
                    </p:nvPicPr>
                    <p:blipFill>
                      <a:blip r:embed="rId7"/>
                      <a:srcRect/>
                      <a:stretch>
                        <a:fillRect/>
                      </a:stretch>
                    </p:blipFill>
                    <p:spPr bwMode="auto">
                      <a:xfrm>
                        <a:off x="2411760" y="5238771"/>
                        <a:ext cx="3960195" cy="494485"/>
                      </a:xfrm>
                      <a:prstGeom prst="rect">
                        <a:avLst/>
                      </a:prstGeom>
                      <a:noFill/>
                      <a:ln>
                        <a:noFill/>
                      </a:ln>
                      <a:effec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35</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5603" name="Rectangle 3"/>
          <p:cNvSpPr>
            <a:spLocks noGrp="1" noChangeArrowheads="1"/>
          </p:cNvSpPr>
          <p:nvPr>
            <p:ph type="body" idx="1"/>
          </p:nvPr>
        </p:nvSpPr>
        <p:spPr>
          <a:xfrm>
            <a:off x="395536" y="1988840"/>
            <a:ext cx="8568952" cy="5112568"/>
          </a:xfrm>
        </p:spPr>
        <p:txBody>
          <a:bodyPr/>
          <a:lstStyle/>
          <a:p>
            <a:pPr eaLnBrk="1" hangingPunct="1"/>
            <a:r>
              <a:rPr lang="en-US" altLang="zh-CN" sz="2800" b="1" dirty="0">
                <a:solidFill>
                  <a:srgbClr val="0000FF"/>
                </a:solidFill>
                <a:ea typeface="宋体" panose="02010600030101010101" pitchFamily="2" charset="-122"/>
              </a:rPr>
              <a:t>Competitive learning</a:t>
            </a:r>
            <a:r>
              <a:rPr lang="en-US" altLang="zh-CN" sz="2800" dirty="0">
                <a:solidFill>
                  <a:srgbClr val="0000FF"/>
                </a:solidFill>
                <a:ea typeface="宋体" panose="02010600030101010101" pitchFamily="2" charset="-122"/>
              </a:rPr>
              <a:t> </a:t>
            </a:r>
            <a:r>
              <a:rPr lang="en-US" altLang="zh-CN" sz="2800" dirty="0">
                <a:ea typeface="宋体" panose="02010600030101010101" pitchFamily="2" charset="-122"/>
              </a:rPr>
              <a:t>means that only a single neuron from each group fires at each time step</a:t>
            </a:r>
          </a:p>
          <a:p>
            <a:pPr eaLnBrk="1" hangingPunct="1"/>
            <a:r>
              <a:rPr lang="en-US" altLang="zh-CN" sz="2800" dirty="0">
                <a:ea typeface="宋体" panose="02010600030101010101" pitchFamily="2" charset="-122"/>
              </a:rPr>
              <a:t>Output units compete with one another. </a:t>
            </a:r>
          </a:p>
          <a:p>
            <a:pPr eaLnBrk="1" hangingPunct="1"/>
            <a:r>
              <a:rPr lang="en-US" altLang="zh-CN" sz="2800" dirty="0">
                <a:ea typeface="宋体" panose="02010600030101010101" pitchFamily="2" charset="-122"/>
              </a:rPr>
              <a:t>These are </a:t>
            </a:r>
            <a:r>
              <a:rPr lang="en-US" altLang="zh-CN" sz="2800" b="1" dirty="0">
                <a:solidFill>
                  <a:srgbClr val="FF0000"/>
                </a:solidFill>
                <a:ea typeface="宋体" panose="02010600030101010101" pitchFamily="2" charset="-122"/>
              </a:rPr>
              <a:t>winner-takes-all (WTA) </a:t>
            </a:r>
            <a:r>
              <a:rPr lang="en-US" altLang="zh-CN" sz="2800" dirty="0">
                <a:ea typeface="宋体" panose="02010600030101010101" pitchFamily="2" charset="-122"/>
              </a:rPr>
              <a:t>units</a:t>
            </a:r>
          </a:p>
          <a:p>
            <a:pPr eaLnBrk="1" hangingPunct="1"/>
            <a:r>
              <a:rPr lang="en-US" altLang="zh-CN" sz="2800" dirty="0">
                <a:ea typeface="宋体" panose="02010600030101010101" pitchFamily="2" charset="-122"/>
              </a:rPr>
              <a:t>Competition is important for neural networks </a:t>
            </a:r>
          </a:p>
          <a:p>
            <a:pPr lvl="1" eaLnBrk="1" hangingPunct="1"/>
            <a:r>
              <a:rPr lang="en-US" altLang="zh-CN" sz="2400" dirty="0">
                <a:ea typeface="宋体" panose="02010600030101010101" pitchFamily="2" charset="-122"/>
              </a:rPr>
              <a:t>Competition between neurons has been observed in biological nerve systems</a:t>
            </a:r>
          </a:p>
          <a:p>
            <a:pPr lvl="1" eaLnBrk="1" hangingPunct="1"/>
            <a:r>
              <a:rPr lang="en-US" altLang="zh-CN" sz="2400" dirty="0">
                <a:ea typeface="宋体" panose="02010600030101010101" pitchFamily="2" charset="-122"/>
              </a:rPr>
              <a:t>Competition is important in solving many problems</a:t>
            </a:r>
          </a:p>
          <a:p>
            <a:pPr eaLnBrk="1" hangingPunct="1"/>
            <a:endParaRPr lang="en-GB" altLang="zh-CN" sz="2800" dirty="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36</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5" name="Rectangle 3"/>
          <p:cNvSpPr>
            <a:spLocks noGrp="1" noChangeArrowheads="1"/>
          </p:cNvSpPr>
          <p:nvPr/>
        </p:nvSpPr>
        <p:spPr>
          <a:xfrm>
            <a:off x="500063" y="2216423"/>
            <a:ext cx="7816850" cy="4452937"/>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n-ea"/>
                <a:cs typeface="+mn-ea"/>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r>
              <a:rPr lang="en-US" altLang="zh-CN" dirty="0">
                <a:ea typeface="宋体" panose="02010600030101010101" pitchFamily="2" charset="-122"/>
              </a:rPr>
              <a:t>Winner:</a:t>
            </a: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br>
              <a:rPr lang="en-US" altLang="zh-CN" dirty="0">
                <a:ea typeface="宋体" panose="02010600030101010101" pitchFamily="2" charset="-122"/>
              </a:rPr>
            </a:br>
            <a:endParaRPr lang="en-US" altLang="zh-CN" dirty="0">
              <a:ea typeface="宋体" panose="02010600030101010101" pitchFamily="2" charset="-122"/>
            </a:endParaRPr>
          </a:p>
          <a:p>
            <a:pPr marL="0" indent="0" eaLnBrk="1" hangingPunct="1">
              <a:buNone/>
            </a:pPr>
            <a:endParaRPr lang="en-US" altLang="zh-CN" dirty="0">
              <a:ea typeface="宋体" panose="02010600030101010101" pitchFamily="2" charset="-122"/>
            </a:endParaRPr>
          </a:p>
          <a:p>
            <a:pPr marL="0" indent="0" eaLnBrk="1" hangingPunct="1">
              <a:buNone/>
            </a:pPr>
            <a:endParaRPr lang="nl-NL" altLang="zh-CN" dirty="0">
              <a:ea typeface="宋体" panose="02010600030101010101" pitchFamily="2" charset="-122"/>
            </a:endParaRPr>
          </a:p>
        </p:txBody>
      </p:sp>
      <p:sp>
        <p:nvSpPr>
          <p:cNvPr id="6" name="Rectangle 6"/>
          <p:cNvSpPr>
            <a:spLocks noChangeArrowheads="1"/>
          </p:cNvSpPr>
          <p:nvPr/>
        </p:nvSpPr>
        <p:spPr bwMode="auto">
          <a:xfrm>
            <a:off x="1000125" y="5002485"/>
            <a:ext cx="7643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r>
              <a:rPr lang="nb-NO" altLang="zh-CN" sz="2400" b="1" dirty="0">
                <a:latin typeface="+mn-ea"/>
                <a:ea typeface="+mn-ea"/>
              </a:rPr>
              <a:t>Winner</a:t>
            </a:r>
            <a:r>
              <a:rPr lang="nb-NO" altLang="zh-CN" sz="2400" dirty="0">
                <a:latin typeface="+mn-ea"/>
                <a:ea typeface="+mn-ea"/>
              </a:rPr>
              <a:t> = output node whose incoming weights are the shortest Euclidean distance from the input vector</a:t>
            </a:r>
            <a:endParaRPr lang="zh-CN" altLang="en-US" sz="2400" dirty="0">
              <a:latin typeface="+mn-ea"/>
              <a:ea typeface="+mn-ea"/>
            </a:endParaRPr>
          </a:p>
        </p:txBody>
      </p:sp>
      <p:sp>
        <p:nvSpPr>
          <p:cNvPr id="7" name="Rectangle 7"/>
          <p:cNvSpPr>
            <a:spLocks noChangeArrowheads="1"/>
          </p:cNvSpPr>
          <p:nvPr/>
        </p:nvSpPr>
        <p:spPr bwMode="auto">
          <a:xfrm>
            <a:off x="4716462" y="2132285"/>
            <a:ext cx="432003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r>
              <a:rPr lang="en-US" altLang="zh-CN" sz="2400" b="1" dirty="0">
                <a:solidFill>
                  <a:srgbClr val="FF0000"/>
                </a:solidFill>
                <a:latin typeface="+mn-ea"/>
                <a:ea typeface="+mn-ea"/>
              </a:rPr>
              <a:t>Note:</a:t>
            </a:r>
            <a:r>
              <a:rPr lang="en-US" altLang="zh-CN" sz="2400" dirty="0">
                <a:latin typeface="+mn-ea"/>
                <a:ea typeface="+mn-ea"/>
              </a:rPr>
              <a:t> the inner product of two normal vectors is related to the cosine of the angle between them</a:t>
            </a:r>
            <a:endParaRPr lang="zh-CN" altLang="en-US" sz="2400" dirty="0">
              <a:latin typeface="+mn-ea"/>
              <a:ea typeface="+mn-ea"/>
            </a:endParaRPr>
          </a:p>
        </p:txBody>
      </p:sp>
      <p:graphicFrame>
        <p:nvGraphicFramePr>
          <p:cNvPr id="8" name="Object 10"/>
          <p:cNvGraphicFramePr>
            <a:graphicFrameLocks noChangeAspect="1"/>
          </p:cNvGraphicFramePr>
          <p:nvPr/>
        </p:nvGraphicFramePr>
        <p:xfrm>
          <a:off x="1619250" y="2995885"/>
          <a:ext cx="2735263" cy="1058863"/>
        </p:xfrm>
        <a:graphic>
          <a:graphicData uri="http://schemas.openxmlformats.org/presentationml/2006/ole">
            <mc:AlternateContent xmlns:mc="http://schemas.openxmlformats.org/markup-compatibility/2006">
              <mc:Choice xmlns:v="urn:schemas-microsoft-com:vml" Requires="v">
                <p:oleObj name="Equation" r:id="rId2" imgW="888365" imgH="342900" progId="Equation.3">
                  <p:embed/>
                </p:oleObj>
              </mc:Choice>
              <mc:Fallback>
                <p:oleObj name="Equation" r:id="rId2" imgW="888365" imgH="342900"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995885"/>
                        <a:ext cx="2735263"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nvGraphicFramePr>
        <p:xfrm>
          <a:off x="1403350" y="4003948"/>
          <a:ext cx="4321175" cy="839787"/>
        </p:xfrm>
        <a:graphic>
          <a:graphicData uri="http://schemas.openxmlformats.org/presentationml/2006/ole">
            <mc:AlternateContent xmlns:mc="http://schemas.openxmlformats.org/markup-compatibility/2006">
              <mc:Choice xmlns:v="urn:schemas-microsoft-com:vml" Requires="v">
                <p:oleObj name="Equation" r:id="rId4" imgW="1320165" imgH="254000" progId="Equation.3">
                  <p:embed/>
                </p:oleObj>
              </mc:Choice>
              <mc:Fallback>
                <p:oleObj name="Equation" r:id="rId4" imgW="1320165" imgH="2540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003948"/>
                        <a:ext cx="4321175"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37</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 name="Rectangle 3"/>
          <p:cNvSpPr>
            <a:spLocks noGrp="1" noChangeArrowheads="1"/>
          </p:cNvSpPr>
          <p:nvPr/>
        </p:nvSpPr>
        <p:spPr>
          <a:xfrm>
            <a:off x="591672" y="1997209"/>
            <a:ext cx="8136904" cy="41148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n-ea"/>
                <a:cs typeface="+mn-ea"/>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r>
              <a:rPr lang="en-US" altLang="zh-CN" dirty="0">
                <a:ea typeface="宋体" panose="02010600030101010101" pitchFamily="2" charset="-122"/>
              </a:rPr>
              <a:t>(One possible) update rule for all neurons:</a:t>
            </a:r>
            <a:endParaRPr lang="nl-NL" altLang="zh-CN" dirty="0">
              <a:ea typeface="宋体" panose="02010600030101010101" pitchFamily="2" charset="-122"/>
            </a:endParaRPr>
          </a:p>
        </p:txBody>
      </p:sp>
      <p:graphicFrame>
        <p:nvGraphicFramePr>
          <p:cNvPr id="48136" name="Object 8"/>
          <p:cNvGraphicFramePr>
            <a:graphicFrameLocks noChangeAspect="1"/>
          </p:cNvGraphicFramePr>
          <p:nvPr/>
        </p:nvGraphicFramePr>
        <p:xfrm>
          <a:off x="734491" y="2625240"/>
          <a:ext cx="4773613" cy="2465388"/>
        </p:xfrm>
        <a:graphic>
          <a:graphicData uri="http://schemas.openxmlformats.org/presentationml/2006/ole">
            <mc:AlternateContent xmlns:mc="http://schemas.openxmlformats.org/markup-compatibility/2006">
              <mc:Choice xmlns:v="urn:schemas-microsoft-com:vml" Requires="v">
                <p:oleObj name="Equation" r:id="rId2" imgW="35356800" imgH="18288000" progId="Equation.3">
                  <p:embed/>
                </p:oleObj>
              </mc:Choice>
              <mc:Fallback>
                <p:oleObj name="Equation" r:id="rId2" imgW="35356800" imgH="18288000" progId="Equation.3">
                  <p:embed/>
                  <p:pic>
                    <p:nvPicPr>
                      <p:cNvPr id="0" name="Object 8"/>
                      <p:cNvPicPr>
                        <a:picLocks noChangeAspect="1" noChangeArrowheads="1"/>
                      </p:cNvPicPr>
                      <p:nvPr/>
                    </p:nvPicPr>
                    <p:blipFill>
                      <a:blip r:embed="rId3"/>
                      <a:srcRect/>
                      <a:stretch>
                        <a:fillRect/>
                      </a:stretch>
                    </p:blipFill>
                    <p:spPr bwMode="auto">
                      <a:xfrm>
                        <a:off x="734491" y="2625240"/>
                        <a:ext cx="4773613" cy="246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6"/>
          <p:cNvSpPr>
            <a:spLocks noChangeArrowheads="1"/>
          </p:cNvSpPr>
          <p:nvPr/>
        </p:nvSpPr>
        <p:spPr bwMode="auto">
          <a:xfrm>
            <a:off x="785868" y="5174308"/>
            <a:ext cx="82153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r>
              <a:rPr lang="nb-NO" altLang="zh-CN" sz="2400" b="1" dirty="0">
                <a:latin typeface="+mn-ea"/>
                <a:ea typeface="+mn-ea"/>
              </a:rPr>
              <a:t>Only the incoming weights of the winner node are modified.</a:t>
            </a:r>
          </a:p>
          <a:p>
            <a:pPr eaLnBrk="1" hangingPunct="1"/>
            <a:r>
              <a:rPr lang="en-GB" altLang="zh-CN" sz="2400" dirty="0">
                <a:latin typeface="+mn-ea"/>
                <a:cs typeface="Arial" panose="020B0604020202020204" pitchFamily="34" charset="0"/>
              </a:rPr>
              <a:t>Some units may never or rarely become a winner, and so weight vector may not be updated</a:t>
            </a:r>
            <a:r>
              <a:rPr lang="en-US" altLang="zh-CN" sz="2400" dirty="0">
                <a:latin typeface="+mn-ea"/>
                <a:cs typeface="Arial" panose="020B0604020202020204" pitchFamily="34" charset="0"/>
                <a:sym typeface="Symbol" panose="05050102010706020507" pitchFamily="18" charset="2"/>
              </a:rPr>
              <a:t></a:t>
            </a:r>
            <a:r>
              <a:rPr lang="en-GB" altLang="zh-CN" sz="2400" b="1" dirty="0">
                <a:solidFill>
                  <a:schemeClr val="hlink"/>
                </a:solidFill>
                <a:latin typeface="+mn-ea"/>
                <a:cs typeface="Arial" panose="020B0604020202020204" pitchFamily="34" charset="0"/>
              </a:rPr>
              <a:t>DEAD UNIT</a:t>
            </a:r>
          </a:p>
        </p:txBody>
      </p:sp>
      <p:sp>
        <p:nvSpPr>
          <p:cNvPr id="8" name="Rectangle 7"/>
          <p:cNvSpPr>
            <a:spLocks noChangeArrowheads="1"/>
          </p:cNvSpPr>
          <p:nvPr/>
        </p:nvSpPr>
        <p:spPr bwMode="auto">
          <a:xfrm>
            <a:off x="5236135" y="2708920"/>
            <a:ext cx="381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r>
              <a:rPr lang="en-US" altLang="zh-CN" sz="2400" dirty="0">
                <a:latin typeface="+mn-ea"/>
                <a:ea typeface="+mn-ea"/>
              </a:rPr>
              <a:t>The neuron with largest activation is then adapted </a:t>
            </a:r>
          </a:p>
          <a:p>
            <a:pPr eaLnBrk="1" hangingPunct="1"/>
            <a:r>
              <a:rPr lang="en-US" altLang="zh-CN" sz="2400" dirty="0">
                <a:latin typeface="+mn-ea"/>
                <a:ea typeface="+mn-ea"/>
              </a:rPr>
              <a:t>to be more likely the input</a:t>
            </a:r>
          </a:p>
          <a:p>
            <a:pPr eaLnBrk="1" hangingPunct="1"/>
            <a:r>
              <a:rPr lang="en-US" altLang="zh-CN" sz="2400" dirty="0">
                <a:latin typeface="+mn-ea"/>
                <a:ea typeface="+mn-ea"/>
              </a:rPr>
              <a:t>that </a:t>
            </a:r>
            <a:r>
              <a:rPr lang="en-AU" altLang="zh-CN" sz="2400" dirty="0">
                <a:latin typeface="+mn-ea"/>
                <a:ea typeface="+mn-ea"/>
              </a:rPr>
              <a:t>caused the excitation</a:t>
            </a:r>
            <a:endParaRPr lang="zh-CN" altLang="en-US" sz="2400" dirty="0">
              <a:latin typeface="+mn-ea"/>
              <a:ea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38</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grpSp>
        <p:nvGrpSpPr>
          <p:cNvPr id="84995" name="Group 3"/>
          <p:cNvGrpSpPr/>
          <p:nvPr/>
        </p:nvGrpSpPr>
        <p:grpSpPr bwMode="auto">
          <a:xfrm>
            <a:off x="500063" y="2276872"/>
            <a:ext cx="7096125" cy="2076450"/>
            <a:chOff x="315" y="1020"/>
            <a:chExt cx="4470" cy="1308"/>
          </a:xfrm>
          <a:solidFill>
            <a:schemeClr val="bg1"/>
          </a:solidFill>
        </p:grpSpPr>
        <p:sp>
          <p:nvSpPr>
            <p:cNvPr id="84996" name="Text Box 4"/>
            <p:cNvSpPr txBox="1">
              <a:spLocks noChangeArrowheads="1"/>
            </p:cNvSpPr>
            <p:nvPr/>
          </p:nvSpPr>
          <p:spPr bwMode="auto">
            <a:xfrm>
              <a:off x="315" y="1020"/>
              <a:ext cx="2980"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000066"/>
                  </a:solidFill>
                  <a:latin typeface="Tahoma" panose="020B0604030504040204" pitchFamily="34" charset="0"/>
                  <a:cs typeface="Arial" panose="020B0604020202020204" pitchFamily="34" charset="0"/>
                </a:rPr>
                <a:t>•  </a:t>
              </a:r>
              <a:r>
                <a:rPr lang="en-US" sz="2400" baseline="0" dirty="0">
                  <a:solidFill>
                    <a:srgbClr val="000066"/>
                  </a:solidFill>
                  <a:latin typeface="Tahoma" panose="020B0604030504040204" pitchFamily="34" charset="0"/>
                  <a:cs typeface="Arial" panose="020B0604020202020204" pitchFamily="34" charset="0"/>
                </a:rPr>
                <a:t>initialize K prototype vectors    </a:t>
              </a:r>
            </a:p>
          </p:txBody>
        </p:sp>
        <p:grpSp>
          <p:nvGrpSpPr>
            <p:cNvPr id="84997" name="Group 5"/>
            <p:cNvGrpSpPr/>
            <p:nvPr/>
          </p:nvGrpSpPr>
          <p:grpSpPr bwMode="auto">
            <a:xfrm>
              <a:off x="3878" y="1448"/>
              <a:ext cx="907" cy="880"/>
              <a:chOff x="3878" y="1448"/>
              <a:chExt cx="907" cy="880"/>
            </a:xfrm>
            <a:grpFill/>
          </p:grpSpPr>
          <p:sp>
            <p:nvSpPr>
              <p:cNvPr id="84998" name="Oval 6"/>
              <p:cNvSpPr>
                <a:spLocks noChangeArrowheads="1"/>
              </p:cNvSpPr>
              <p:nvPr/>
            </p:nvSpPr>
            <p:spPr bwMode="auto">
              <a:xfrm>
                <a:off x="4468" y="2206"/>
                <a:ext cx="122" cy="122"/>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latin typeface="Tahoma" panose="020B0604030504040204" pitchFamily="34" charset="0"/>
                </a:endParaRPr>
              </a:p>
            </p:txBody>
          </p:sp>
          <p:sp>
            <p:nvSpPr>
              <p:cNvPr id="84999" name="Oval 7"/>
              <p:cNvSpPr>
                <a:spLocks noChangeArrowheads="1"/>
              </p:cNvSpPr>
              <p:nvPr/>
            </p:nvSpPr>
            <p:spPr bwMode="auto">
              <a:xfrm>
                <a:off x="3878" y="1616"/>
                <a:ext cx="122" cy="122"/>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latin typeface="Tahoma" panose="020B0604030504040204" pitchFamily="34" charset="0"/>
                </a:endParaRPr>
              </a:p>
            </p:txBody>
          </p:sp>
          <p:sp>
            <p:nvSpPr>
              <p:cNvPr id="85000" name="Oval 8"/>
              <p:cNvSpPr>
                <a:spLocks noChangeArrowheads="1"/>
              </p:cNvSpPr>
              <p:nvPr/>
            </p:nvSpPr>
            <p:spPr bwMode="auto">
              <a:xfrm>
                <a:off x="4663" y="1448"/>
                <a:ext cx="122" cy="122"/>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latin typeface="Tahoma" panose="020B0604030504040204" pitchFamily="34" charset="0"/>
                </a:endParaRPr>
              </a:p>
            </p:txBody>
          </p:sp>
        </p:grpSp>
      </p:grpSp>
      <p:grpSp>
        <p:nvGrpSpPr>
          <p:cNvPr id="85001" name="Group 9"/>
          <p:cNvGrpSpPr/>
          <p:nvPr/>
        </p:nvGrpSpPr>
        <p:grpSpPr bwMode="auto">
          <a:xfrm>
            <a:off x="492125" y="2864248"/>
            <a:ext cx="7348538" cy="1247775"/>
            <a:chOff x="292" y="1374"/>
            <a:chExt cx="4629" cy="786"/>
          </a:xfrm>
        </p:grpSpPr>
        <p:sp>
          <p:nvSpPr>
            <p:cNvPr id="7218" name="Oval 10"/>
            <p:cNvSpPr>
              <a:spLocks noChangeArrowheads="1"/>
            </p:cNvSpPr>
            <p:nvPr/>
          </p:nvSpPr>
          <p:spPr bwMode="auto">
            <a:xfrm>
              <a:off x="4830" y="2069"/>
              <a:ext cx="91"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19" name="Rectangle 11"/>
            <p:cNvSpPr>
              <a:spLocks noChangeArrowheads="1"/>
            </p:cNvSpPr>
            <p:nvPr/>
          </p:nvSpPr>
          <p:spPr bwMode="auto">
            <a:xfrm>
              <a:off x="292" y="1374"/>
              <a:ext cx="24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66"/>
                  </a:solidFill>
                  <a:latin typeface="Tahoma" panose="020B0604030504040204" pitchFamily="34" charset="0"/>
                  <a:cs typeface="Arial" panose="020B0604020202020204" pitchFamily="34" charset="0"/>
                </a:rPr>
                <a:t>•  </a:t>
              </a:r>
              <a:r>
                <a:rPr lang="en-US" altLang="zh-CN" sz="2400" baseline="0">
                  <a:solidFill>
                    <a:srgbClr val="000066"/>
                  </a:solidFill>
                  <a:latin typeface="Tahoma" panose="020B0604030504040204" pitchFamily="34" charset="0"/>
                  <a:cs typeface="Arial" panose="020B0604020202020204" pitchFamily="34" charset="0"/>
                </a:rPr>
                <a:t>present a single example</a:t>
              </a:r>
            </a:p>
          </p:txBody>
        </p:sp>
      </p:grpSp>
      <p:grpSp>
        <p:nvGrpSpPr>
          <p:cNvPr id="85004" name="Group 12"/>
          <p:cNvGrpSpPr/>
          <p:nvPr/>
        </p:nvGrpSpPr>
        <p:grpSpPr bwMode="auto">
          <a:xfrm>
            <a:off x="474663" y="3450034"/>
            <a:ext cx="6858000" cy="949325"/>
            <a:chOff x="302" y="1759"/>
            <a:chExt cx="4320" cy="598"/>
          </a:xfrm>
        </p:grpSpPr>
        <p:sp>
          <p:nvSpPr>
            <p:cNvPr id="7216" name="Rectangle 13"/>
            <p:cNvSpPr>
              <a:spLocks noChangeArrowheads="1"/>
            </p:cNvSpPr>
            <p:nvPr/>
          </p:nvSpPr>
          <p:spPr bwMode="auto">
            <a:xfrm>
              <a:off x="302" y="1759"/>
              <a:ext cx="2866" cy="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en-US" altLang="zh-CN" sz="2400" dirty="0">
                  <a:solidFill>
                    <a:srgbClr val="000066"/>
                  </a:solidFill>
                  <a:latin typeface="Tahoma" panose="020B0604030504040204" pitchFamily="34" charset="0"/>
                  <a:cs typeface="Arial" panose="020B0604020202020204" pitchFamily="34" charset="0"/>
                </a:rPr>
                <a:t>•  </a:t>
              </a:r>
              <a:r>
                <a:rPr lang="en-US" altLang="zh-CN" sz="2400" baseline="0" dirty="0">
                  <a:solidFill>
                    <a:srgbClr val="000066"/>
                  </a:solidFill>
                  <a:latin typeface="Tahoma" panose="020B0604030504040204" pitchFamily="34" charset="0"/>
                  <a:cs typeface="Arial" panose="020B0604020202020204" pitchFamily="34" charset="0"/>
                </a:rPr>
                <a:t>identify the closest prototype,</a:t>
              </a:r>
            </a:p>
            <a:p>
              <a:pPr eaLnBrk="1" hangingPunct="1">
                <a:lnSpc>
                  <a:spcPct val="110000"/>
                </a:lnSpc>
                <a:spcBef>
                  <a:spcPct val="0"/>
                </a:spcBef>
                <a:buClrTx/>
                <a:buSzTx/>
                <a:buFontTx/>
                <a:buNone/>
              </a:pPr>
              <a:r>
                <a:rPr lang="en-US" altLang="zh-CN" sz="2400" b="1" i="1" baseline="0" dirty="0">
                  <a:solidFill>
                    <a:srgbClr val="000066"/>
                  </a:solidFill>
                  <a:latin typeface="Tahoma" panose="020B0604030504040204" pitchFamily="34" charset="0"/>
                  <a:cs typeface="Arial" panose="020B0604020202020204" pitchFamily="34" charset="0"/>
                </a:rPr>
                <a:t>  </a:t>
              </a:r>
              <a:r>
                <a:rPr lang="en-US" altLang="zh-CN" sz="2400" baseline="0" dirty="0">
                  <a:solidFill>
                    <a:srgbClr val="000066"/>
                  </a:solidFill>
                  <a:latin typeface="Tahoma" panose="020B0604030504040204" pitchFamily="34" charset="0"/>
                  <a:cs typeface="Arial" panose="020B0604020202020204" pitchFamily="34" charset="0"/>
                </a:rPr>
                <a:t> i.e.,</a:t>
              </a:r>
              <a:r>
                <a:rPr lang="en-US" altLang="zh-CN" sz="2400" b="1" baseline="0" dirty="0">
                  <a:solidFill>
                    <a:srgbClr val="000066"/>
                  </a:solidFill>
                  <a:latin typeface="Tahoma" panose="020B0604030504040204" pitchFamily="34" charset="0"/>
                  <a:cs typeface="Arial" panose="020B0604020202020204" pitchFamily="34" charset="0"/>
                </a:rPr>
                <a:t> </a:t>
              </a:r>
              <a:r>
                <a:rPr lang="en-US" altLang="zh-CN" sz="2400" baseline="0" dirty="0">
                  <a:solidFill>
                    <a:srgbClr val="000066"/>
                  </a:solidFill>
                  <a:latin typeface="Tahoma" panose="020B0604030504040204" pitchFamily="34" charset="0"/>
                  <a:cs typeface="Arial" panose="020B0604020202020204" pitchFamily="34" charset="0"/>
                </a:rPr>
                <a:t>the so-called</a:t>
              </a:r>
              <a:r>
                <a:rPr lang="en-US" altLang="zh-CN" sz="2400" b="1" baseline="0" dirty="0">
                  <a:solidFill>
                    <a:srgbClr val="000066"/>
                  </a:solidFill>
                  <a:latin typeface="Tahoma" panose="020B0604030504040204" pitchFamily="34" charset="0"/>
                  <a:cs typeface="Arial" panose="020B0604020202020204" pitchFamily="34" charset="0"/>
                </a:rPr>
                <a:t> </a:t>
              </a:r>
              <a:r>
                <a:rPr lang="en-US" altLang="zh-CN" sz="2400" b="1" i="1" baseline="0" dirty="0">
                  <a:solidFill>
                    <a:srgbClr val="000066"/>
                  </a:solidFill>
                  <a:latin typeface="Tahoma" panose="020B0604030504040204" pitchFamily="34" charset="0"/>
                  <a:cs typeface="Arial" panose="020B0604020202020204" pitchFamily="34" charset="0"/>
                </a:rPr>
                <a:t>winner  </a:t>
              </a:r>
            </a:p>
          </p:txBody>
        </p:sp>
        <p:sp>
          <p:nvSpPr>
            <p:cNvPr id="7217" name="Oval 14"/>
            <p:cNvSpPr>
              <a:spLocks noChangeArrowheads="1"/>
            </p:cNvSpPr>
            <p:nvPr/>
          </p:nvSpPr>
          <p:spPr bwMode="auto">
            <a:xfrm>
              <a:off x="4441" y="2176"/>
              <a:ext cx="181" cy="181"/>
            </a:xfrm>
            <a:prstGeom prst="ellipse">
              <a:avLst/>
            </a:prstGeom>
            <a:noFill/>
            <a:ln w="76200">
              <a:solidFill>
                <a:srgbClr val="00FF00"/>
              </a:solidFill>
              <a:rou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grpSp>
      <p:grpSp>
        <p:nvGrpSpPr>
          <p:cNvPr id="85007" name="Group 15"/>
          <p:cNvGrpSpPr/>
          <p:nvPr/>
        </p:nvGrpSpPr>
        <p:grpSpPr bwMode="auto">
          <a:xfrm>
            <a:off x="468313" y="3943748"/>
            <a:ext cx="7272337" cy="1671637"/>
            <a:chOff x="295" y="2024"/>
            <a:chExt cx="4581" cy="1053"/>
          </a:xfrm>
        </p:grpSpPr>
        <p:sp>
          <p:nvSpPr>
            <p:cNvPr id="7211" name="Rectangle 16"/>
            <p:cNvSpPr>
              <a:spLocks noChangeArrowheads="1"/>
            </p:cNvSpPr>
            <p:nvPr/>
          </p:nvSpPr>
          <p:spPr bwMode="auto">
            <a:xfrm>
              <a:off x="295" y="2321"/>
              <a:ext cx="2645"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0066"/>
                  </a:solidFill>
                  <a:latin typeface="Tahoma" panose="020B0604030504040204" pitchFamily="34" charset="0"/>
                  <a:cs typeface="Arial" panose="020B0604020202020204" pitchFamily="34" charset="0"/>
                </a:rPr>
                <a:t>•</a:t>
              </a:r>
              <a:r>
                <a:rPr lang="en-US" altLang="zh-CN" sz="2400" dirty="0">
                  <a:solidFill>
                    <a:schemeClr val="accent2"/>
                  </a:solidFill>
                  <a:latin typeface="Tahoma" panose="020B0604030504040204" pitchFamily="34" charset="0"/>
                  <a:cs typeface="Times New Roman" panose="02020603050405020304" pitchFamily="18" charset="0"/>
                </a:rPr>
                <a:t>  </a:t>
              </a:r>
              <a:r>
                <a:rPr lang="en-US" altLang="zh-CN" sz="2400" baseline="0" dirty="0">
                  <a:solidFill>
                    <a:srgbClr val="000066"/>
                  </a:solidFill>
                  <a:latin typeface="Tahoma" panose="020B0604030504040204" pitchFamily="34" charset="0"/>
                  <a:cs typeface="Arial" panose="020B0604020202020204" pitchFamily="34" charset="0"/>
                </a:rPr>
                <a:t>move the winner even </a:t>
              </a:r>
            </a:p>
            <a:p>
              <a:pPr eaLnBrk="1" hangingPunct="1">
                <a:spcBef>
                  <a:spcPct val="0"/>
                </a:spcBef>
                <a:buClrTx/>
                <a:buSzTx/>
                <a:buFontTx/>
                <a:buNone/>
              </a:pPr>
              <a:r>
                <a:rPr lang="en-US" altLang="zh-CN" sz="2400" i="1" baseline="0" dirty="0">
                  <a:solidFill>
                    <a:srgbClr val="000066"/>
                  </a:solidFill>
                  <a:latin typeface="Tahoma" panose="020B0604030504040204" pitchFamily="34" charset="0"/>
                  <a:cs typeface="Arial" panose="020B0604020202020204" pitchFamily="34" charset="0"/>
                </a:rPr>
                <a:t>   </a:t>
              </a:r>
              <a:r>
                <a:rPr lang="en-US" altLang="zh-CN" sz="2400" baseline="0" dirty="0">
                  <a:solidFill>
                    <a:srgbClr val="000066"/>
                  </a:solidFill>
                  <a:latin typeface="Tahoma" panose="020B0604030504040204" pitchFamily="34" charset="0"/>
                  <a:cs typeface="Arial" panose="020B0604020202020204" pitchFamily="34" charset="0"/>
                </a:rPr>
                <a:t>closer</a:t>
              </a:r>
              <a:r>
                <a:rPr lang="en-US" altLang="zh-CN" sz="2400" i="1" baseline="0" dirty="0">
                  <a:solidFill>
                    <a:srgbClr val="000066"/>
                  </a:solidFill>
                  <a:latin typeface="Tahoma" panose="020B0604030504040204" pitchFamily="34" charset="0"/>
                  <a:cs typeface="Arial" panose="020B0604020202020204" pitchFamily="34" charset="0"/>
                </a:rPr>
                <a:t> </a:t>
              </a:r>
              <a:r>
                <a:rPr lang="en-US" altLang="zh-CN" sz="2400" baseline="0" dirty="0">
                  <a:solidFill>
                    <a:srgbClr val="000066"/>
                  </a:solidFill>
                  <a:latin typeface="Tahoma" panose="020B0604030504040204" pitchFamily="34" charset="0"/>
                  <a:cs typeface="Arial" panose="020B0604020202020204" pitchFamily="34" charset="0"/>
                </a:rPr>
                <a:t>towards the example</a:t>
              </a:r>
            </a:p>
            <a:p>
              <a:pPr eaLnBrk="1" hangingPunct="1">
                <a:spcBef>
                  <a:spcPct val="0"/>
                </a:spcBef>
                <a:buClrTx/>
                <a:buSzTx/>
                <a:buFontTx/>
                <a:buNone/>
              </a:pPr>
              <a:r>
                <a:rPr lang="en-US" altLang="zh-CN" sz="2400" baseline="0" dirty="0">
                  <a:solidFill>
                    <a:schemeClr val="accent2"/>
                  </a:solidFill>
                  <a:latin typeface="Tahoma" panose="020B0604030504040204" pitchFamily="34" charset="0"/>
                </a:rPr>
                <a:t>   </a:t>
              </a:r>
              <a:endParaRPr lang="en-US" altLang="zh-CN" sz="2400" baseline="0" dirty="0">
                <a:solidFill>
                  <a:schemeClr val="accent2"/>
                </a:solidFill>
                <a:latin typeface="Tahoma" panose="020B0604030504040204" pitchFamily="34" charset="0"/>
                <a:cs typeface="Times New Roman" panose="02020603050405020304" pitchFamily="18" charset="0"/>
              </a:endParaRPr>
            </a:p>
          </p:txBody>
        </p:sp>
        <p:grpSp>
          <p:nvGrpSpPr>
            <p:cNvPr id="7212" name="Group 17"/>
            <p:cNvGrpSpPr/>
            <p:nvPr/>
          </p:nvGrpSpPr>
          <p:grpSpPr bwMode="auto">
            <a:xfrm>
              <a:off x="4150" y="2024"/>
              <a:ext cx="726" cy="499"/>
              <a:chOff x="3787" y="2659"/>
              <a:chExt cx="726" cy="499"/>
            </a:xfrm>
          </p:grpSpPr>
          <p:sp>
            <p:nvSpPr>
              <p:cNvPr id="7213" name="Oval 18"/>
              <p:cNvSpPr>
                <a:spLocks noChangeArrowheads="1"/>
              </p:cNvSpPr>
              <p:nvPr/>
            </p:nvSpPr>
            <p:spPr bwMode="auto">
              <a:xfrm>
                <a:off x="3787" y="2659"/>
                <a:ext cx="726" cy="499"/>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14" name="Oval 19"/>
              <p:cNvSpPr>
                <a:spLocks noChangeArrowheads="1"/>
              </p:cNvSpPr>
              <p:nvPr/>
            </p:nvSpPr>
            <p:spPr bwMode="auto">
              <a:xfrm>
                <a:off x="4286" y="2750"/>
                <a:ext cx="136" cy="13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15" name="Line 20"/>
              <p:cNvSpPr>
                <a:spLocks noChangeShapeType="1"/>
              </p:cNvSpPr>
              <p:nvPr/>
            </p:nvSpPr>
            <p:spPr bwMode="auto">
              <a:xfrm flipV="1">
                <a:off x="4105" y="2840"/>
                <a:ext cx="181"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latin typeface="Tahoma" panose="020B0604030504040204" pitchFamily="34" charset="0"/>
                </a:endParaRPr>
              </a:p>
            </p:txBody>
          </p:sp>
        </p:grpSp>
      </p:grpSp>
      <p:sp>
        <p:nvSpPr>
          <p:cNvPr id="85048" name="Rectangle 56"/>
          <p:cNvSpPr>
            <a:spLocks noChangeArrowheads="1"/>
          </p:cNvSpPr>
          <p:nvPr/>
        </p:nvSpPr>
        <p:spPr bwMode="auto">
          <a:xfrm>
            <a:off x="266700" y="5526485"/>
            <a:ext cx="8685213" cy="1200329"/>
          </a:xfrm>
          <a:prstGeom prst="rect">
            <a:avLst/>
          </a:prstGeom>
          <a:solidFill>
            <a:schemeClr val="bg1"/>
          </a:solidFill>
          <a:ln>
            <a:noFill/>
          </a:ln>
          <a:effectLst/>
        </p:spPr>
        <p:txBody>
          <a:bodyPr>
            <a:spAutoFit/>
          </a:bodyPr>
          <a:lstStyle/>
          <a:p>
            <a:pPr>
              <a:defRPr/>
            </a:pPr>
            <a:r>
              <a:rPr lang="en-US" sz="2400" baseline="0" dirty="0">
                <a:solidFill>
                  <a:srgbClr val="000066"/>
                </a:solidFill>
                <a:latin typeface="Tahoma" panose="020B0604030504040204" pitchFamily="34" charset="0"/>
                <a:cs typeface="Arial" panose="020B0604020202020204" pitchFamily="34" charset="0"/>
              </a:rPr>
              <a:t>Intuitively clear, plausible procedure</a:t>
            </a:r>
          </a:p>
          <a:p>
            <a:pPr marL="457200" indent="-457200">
              <a:buFont typeface="Arial" panose="020B0604020202020204" pitchFamily="34" charset="0"/>
              <a:buChar char="•"/>
              <a:defRPr/>
            </a:pPr>
            <a:r>
              <a:rPr lang="en-US" sz="2400" baseline="0" dirty="0">
                <a:solidFill>
                  <a:srgbClr val="000066"/>
                </a:solidFill>
                <a:latin typeface="Tahoma" panose="020B0604030504040204" pitchFamily="34" charset="0"/>
                <a:cs typeface="Arial" panose="020B0604020202020204" pitchFamily="34" charset="0"/>
              </a:rPr>
              <a:t> places prototypes in areas with high density of data</a:t>
            </a:r>
          </a:p>
          <a:p>
            <a:pPr marL="457200" indent="-457200">
              <a:buFont typeface="Arial" panose="020B0604020202020204" pitchFamily="34" charset="0"/>
              <a:buChar char="•"/>
              <a:defRPr/>
            </a:pPr>
            <a:r>
              <a:rPr lang="en-US" sz="2400" baseline="0" dirty="0">
                <a:solidFill>
                  <a:srgbClr val="000066"/>
                </a:solidFill>
                <a:latin typeface="Tahoma" panose="020B0604030504040204" pitchFamily="34" charset="0"/>
                <a:cs typeface="Arial" panose="020B0604020202020204" pitchFamily="34" charset="0"/>
              </a:rPr>
              <a:t> identifies the most relevant combinations of features</a:t>
            </a:r>
          </a:p>
        </p:txBody>
      </p:sp>
      <p:grpSp>
        <p:nvGrpSpPr>
          <p:cNvPr id="85013" name="Group 21"/>
          <p:cNvGrpSpPr/>
          <p:nvPr/>
        </p:nvGrpSpPr>
        <p:grpSpPr bwMode="auto">
          <a:xfrm>
            <a:off x="200025" y="2800748"/>
            <a:ext cx="8751888" cy="2519362"/>
            <a:chOff x="119" y="1298"/>
            <a:chExt cx="5513" cy="1587"/>
          </a:xfrm>
        </p:grpSpPr>
        <p:grpSp>
          <p:nvGrpSpPr>
            <p:cNvPr id="7177" name="Group 22"/>
            <p:cNvGrpSpPr/>
            <p:nvPr/>
          </p:nvGrpSpPr>
          <p:grpSpPr bwMode="auto">
            <a:xfrm>
              <a:off x="3409" y="1298"/>
              <a:ext cx="2223" cy="1587"/>
              <a:chOff x="3379" y="29"/>
              <a:chExt cx="2223" cy="1587"/>
            </a:xfrm>
          </p:grpSpPr>
          <p:sp>
            <p:nvSpPr>
              <p:cNvPr id="7179" name="Rectangle 23"/>
              <p:cNvSpPr>
                <a:spLocks noChangeArrowheads="1"/>
              </p:cNvSpPr>
              <p:nvPr/>
            </p:nvSpPr>
            <p:spPr bwMode="auto">
              <a:xfrm>
                <a:off x="3379" y="29"/>
                <a:ext cx="2223" cy="15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grpSp>
            <p:nvGrpSpPr>
              <p:cNvPr id="7180" name="Group 24"/>
              <p:cNvGrpSpPr/>
              <p:nvPr/>
            </p:nvGrpSpPr>
            <p:grpSpPr bwMode="auto">
              <a:xfrm>
                <a:off x="3652" y="119"/>
                <a:ext cx="1632" cy="1134"/>
                <a:chOff x="3652" y="119"/>
                <a:chExt cx="1632" cy="1134"/>
              </a:xfrm>
            </p:grpSpPr>
            <p:sp>
              <p:nvSpPr>
                <p:cNvPr id="7181" name="Oval 25"/>
                <p:cNvSpPr>
                  <a:spLocks noChangeArrowheads="1"/>
                </p:cNvSpPr>
                <p:nvPr/>
              </p:nvSpPr>
              <p:spPr bwMode="auto">
                <a:xfrm rot="7927853">
                  <a:off x="5194" y="1090"/>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2" name="Oval 26"/>
                <p:cNvSpPr>
                  <a:spLocks noChangeArrowheads="1"/>
                </p:cNvSpPr>
                <p:nvPr/>
              </p:nvSpPr>
              <p:spPr bwMode="auto">
                <a:xfrm rot="7927853">
                  <a:off x="3667" y="873"/>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3" name="Oval 27"/>
                <p:cNvSpPr>
                  <a:spLocks noChangeArrowheads="1"/>
                </p:cNvSpPr>
                <p:nvPr/>
              </p:nvSpPr>
              <p:spPr bwMode="auto">
                <a:xfrm rot="7927853">
                  <a:off x="3875" y="576"/>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4" name="Oval 28"/>
                <p:cNvSpPr>
                  <a:spLocks noChangeArrowheads="1"/>
                </p:cNvSpPr>
                <p:nvPr/>
              </p:nvSpPr>
              <p:spPr bwMode="auto">
                <a:xfrm rot="7927853">
                  <a:off x="4023" y="953"/>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5" name="Oval 29"/>
                <p:cNvSpPr>
                  <a:spLocks noChangeArrowheads="1"/>
                </p:cNvSpPr>
                <p:nvPr/>
              </p:nvSpPr>
              <p:spPr bwMode="auto">
                <a:xfrm rot="7927853">
                  <a:off x="4010" y="698"/>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6" name="Oval 30"/>
                <p:cNvSpPr>
                  <a:spLocks noChangeArrowheads="1"/>
                </p:cNvSpPr>
                <p:nvPr/>
              </p:nvSpPr>
              <p:spPr bwMode="auto">
                <a:xfrm rot="7927853">
                  <a:off x="4127" y="501"/>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7" name="Oval 31"/>
                <p:cNvSpPr>
                  <a:spLocks noChangeArrowheads="1"/>
                </p:cNvSpPr>
                <p:nvPr/>
              </p:nvSpPr>
              <p:spPr bwMode="auto">
                <a:xfrm rot="7927853">
                  <a:off x="4420" y="584"/>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8" name="Oval 32"/>
                <p:cNvSpPr>
                  <a:spLocks noChangeArrowheads="1"/>
                </p:cNvSpPr>
                <p:nvPr/>
              </p:nvSpPr>
              <p:spPr bwMode="auto">
                <a:xfrm rot="7927853">
                  <a:off x="4184" y="370"/>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89" name="Oval 33"/>
                <p:cNvSpPr>
                  <a:spLocks noChangeArrowheads="1"/>
                </p:cNvSpPr>
                <p:nvPr/>
              </p:nvSpPr>
              <p:spPr bwMode="auto">
                <a:xfrm rot="7927853">
                  <a:off x="4308" y="301"/>
                  <a:ext cx="90"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0" name="Oval 34"/>
                <p:cNvSpPr>
                  <a:spLocks noChangeArrowheads="1"/>
                </p:cNvSpPr>
                <p:nvPr/>
              </p:nvSpPr>
              <p:spPr bwMode="auto">
                <a:xfrm rot="7927853">
                  <a:off x="4560" y="226"/>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1" name="Oval 35"/>
                <p:cNvSpPr>
                  <a:spLocks noChangeArrowheads="1"/>
                </p:cNvSpPr>
                <p:nvPr/>
              </p:nvSpPr>
              <p:spPr bwMode="auto">
                <a:xfrm rot="7927853">
                  <a:off x="4506" y="420"/>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2" name="Oval 36"/>
                <p:cNvSpPr>
                  <a:spLocks noChangeArrowheads="1"/>
                </p:cNvSpPr>
                <p:nvPr/>
              </p:nvSpPr>
              <p:spPr bwMode="auto">
                <a:xfrm rot="7927853">
                  <a:off x="4835" y="936"/>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3" name="Oval 37"/>
                <p:cNvSpPr>
                  <a:spLocks noChangeArrowheads="1"/>
                </p:cNvSpPr>
                <p:nvPr/>
              </p:nvSpPr>
              <p:spPr bwMode="auto">
                <a:xfrm rot="7927853">
                  <a:off x="4844" y="1138"/>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4" name="Oval 38"/>
                <p:cNvSpPr>
                  <a:spLocks noChangeArrowheads="1"/>
                </p:cNvSpPr>
                <p:nvPr/>
              </p:nvSpPr>
              <p:spPr bwMode="auto">
                <a:xfrm rot="7927853">
                  <a:off x="4996" y="971"/>
                  <a:ext cx="90"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5" name="Oval 39"/>
                <p:cNvSpPr>
                  <a:spLocks noChangeArrowheads="1"/>
                </p:cNvSpPr>
                <p:nvPr/>
              </p:nvSpPr>
              <p:spPr bwMode="auto">
                <a:xfrm rot="7927853">
                  <a:off x="4790" y="754"/>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6" name="Oval 40"/>
                <p:cNvSpPr>
                  <a:spLocks noChangeArrowheads="1"/>
                </p:cNvSpPr>
                <p:nvPr/>
              </p:nvSpPr>
              <p:spPr bwMode="auto">
                <a:xfrm rot="7927853">
                  <a:off x="4914" y="655"/>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7" name="Oval 41"/>
                <p:cNvSpPr>
                  <a:spLocks noChangeArrowheads="1"/>
                </p:cNvSpPr>
                <p:nvPr/>
              </p:nvSpPr>
              <p:spPr bwMode="auto">
                <a:xfrm rot="7927853">
                  <a:off x="5062" y="1163"/>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8" name="Oval 42"/>
                <p:cNvSpPr>
                  <a:spLocks noChangeArrowheads="1"/>
                </p:cNvSpPr>
                <p:nvPr/>
              </p:nvSpPr>
              <p:spPr bwMode="auto">
                <a:xfrm rot="7927853">
                  <a:off x="5106" y="646"/>
                  <a:ext cx="90"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199" name="Oval 43"/>
                <p:cNvSpPr>
                  <a:spLocks noChangeArrowheads="1"/>
                </p:cNvSpPr>
                <p:nvPr/>
              </p:nvSpPr>
              <p:spPr bwMode="auto">
                <a:xfrm rot="7927853">
                  <a:off x="5184" y="899"/>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0" name="Oval 44"/>
                <p:cNvSpPr>
                  <a:spLocks noChangeArrowheads="1"/>
                </p:cNvSpPr>
                <p:nvPr/>
              </p:nvSpPr>
              <p:spPr bwMode="auto">
                <a:xfrm rot="7927853">
                  <a:off x="3999" y="1114"/>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1" name="Oval 45"/>
                <p:cNvSpPr>
                  <a:spLocks noChangeArrowheads="1"/>
                </p:cNvSpPr>
                <p:nvPr/>
              </p:nvSpPr>
              <p:spPr bwMode="auto">
                <a:xfrm rot="7927853">
                  <a:off x="4144" y="820"/>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2" name="Oval 46"/>
                <p:cNvSpPr>
                  <a:spLocks noChangeArrowheads="1"/>
                </p:cNvSpPr>
                <p:nvPr/>
              </p:nvSpPr>
              <p:spPr bwMode="auto">
                <a:xfrm rot="7927853">
                  <a:off x="3653" y="618"/>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3" name="Oval 47"/>
                <p:cNvSpPr>
                  <a:spLocks noChangeArrowheads="1"/>
                </p:cNvSpPr>
                <p:nvPr/>
              </p:nvSpPr>
              <p:spPr bwMode="auto">
                <a:xfrm rot="7927853">
                  <a:off x="5016" y="801"/>
                  <a:ext cx="121" cy="122"/>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4" name="Oval 48"/>
                <p:cNvSpPr>
                  <a:spLocks noChangeArrowheads="1"/>
                </p:cNvSpPr>
                <p:nvPr/>
              </p:nvSpPr>
              <p:spPr bwMode="auto">
                <a:xfrm rot="7927853">
                  <a:off x="4311" y="445"/>
                  <a:ext cx="120" cy="122"/>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5" name="Oval 49"/>
                <p:cNvSpPr>
                  <a:spLocks noChangeArrowheads="1"/>
                </p:cNvSpPr>
                <p:nvPr/>
              </p:nvSpPr>
              <p:spPr bwMode="auto">
                <a:xfrm rot="7927853">
                  <a:off x="3848" y="754"/>
                  <a:ext cx="121" cy="122"/>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6" name="Oval 50"/>
                <p:cNvSpPr>
                  <a:spLocks noChangeArrowheads="1"/>
                </p:cNvSpPr>
                <p:nvPr/>
              </p:nvSpPr>
              <p:spPr bwMode="auto">
                <a:xfrm rot="7927853">
                  <a:off x="3835" y="1026"/>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7" name="Oval 51"/>
                <p:cNvSpPr>
                  <a:spLocks noChangeArrowheads="1"/>
                </p:cNvSpPr>
                <p:nvPr/>
              </p:nvSpPr>
              <p:spPr bwMode="auto">
                <a:xfrm rot="7927853">
                  <a:off x="4242" y="662"/>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8" name="Oval 52"/>
                <p:cNvSpPr>
                  <a:spLocks noChangeArrowheads="1"/>
                </p:cNvSpPr>
                <p:nvPr/>
              </p:nvSpPr>
              <p:spPr bwMode="auto">
                <a:xfrm rot="7927853">
                  <a:off x="4287" y="118"/>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09" name="Oval 53"/>
                <p:cNvSpPr>
                  <a:spLocks noChangeArrowheads="1"/>
                </p:cNvSpPr>
                <p:nvPr/>
              </p:nvSpPr>
              <p:spPr bwMode="auto">
                <a:xfrm rot="7927853">
                  <a:off x="3918" y="889"/>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sp>
              <p:nvSpPr>
                <p:cNvPr id="7210" name="Oval 54"/>
                <p:cNvSpPr>
                  <a:spLocks noChangeArrowheads="1"/>
                </p:cNvSpPr>
                <p:nvPr/>
              </p:nvSpPr>
              <p:spPr bwMode="auto">
                <a:xfrm rot="7927853">
                  <a:off x="3715" y="753"/>
                  <a:ext cx="89" cy="91"/>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grpSp>
        </p:grpSp>
        <p:sp>
          <p:nvSpPr>
            <p:cNvPr id="7178" name="AutoShape 55"/>
            <p:cNvSpPr/>
            <p:nvPr/>
          </p:nvSpPr>
          <p:spPr bwMode="auto">
            <a:xfrm>
              <a:off x="119" y="1518"/>
              <a:ext cx="146" cy="893"/>
            </a:xfrm>
            <a:prstGeom prst="leftBracket">
              <a:avLst>
                <a:gd name="adj" fmla="val 47243"/>
              </a:avLst>
            </a:prstGeom>
            <a:noFill/>
            <a:ln w="28575">
              <a:solidFill>
                <a:srgbClr val="3333FF"/>
              </a:solidFill>
              <a:round/>
              <a:head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2400">
                <a:latin typeface="Tahoma" panose="020B0604030504040204" pitchFamily="34" charset="0"/>
              </a:endParaRPr>
            </a:p>
          </p:txBody>
        </p:sp>
      </p:grpSp>
      <p:sp>
        <p:nvSpPr>
          <p:cNvPr id="3" name="Slide Number Placeholder 1"/>
          <p:cNvSpPr>
            <a:spLocks noGrp="1"/>
          </p:cNvSpPr>
          <p:nvPr/>
        </p:nvSpPr>
        <p:spPr>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algn="r" defTabSz="914400" rtl="0" eaLnBrk="1" latinLnBrk="0" hangingPunct="1">
              <a:defRPr sz="1400" kern="1200">
                <a:solidFill>
                  <a:schemeClr val="tx1"/>
                </a:solidFill>
                <a:latin typeface="Tahoma" panose="020B0604030504040204" pitchFamily="34" charset="0"/>
                <a:ea typeface="宋体" panose="02010600030101010101" pitchFamily="2" charset="-122"/>
                <a:cs typeface="+mn-ea"/>
              </a:defRPr>
            </a:lvl1pPr>
            <a:lvl2pPr marL="457200" algn="l" defTabSz="914400" rtl="0" eaLnBrk="1" latinLnBrk="0" hangingPunct="1">
              <a:defRPr sz="1800" kern="1200">
                <a:solidFill>
                  <a:schemeClr val="tx1"/>
                </a:solidFill>
                <a:latin typeface="Tahoma" panose="020B0604030504040204" pitchFamily="34" charset="0"/>
                <a:ea typeface="+mn-ea"/>
                <a:cs typeface="+mn-ea"/>
              </a:defRPr>
            </a:lvl2pPr>
            <a:lvl3pPr marL="914400" algn="l" defTabSz="914400" rtl="0" eaLnBrk="1" latinLnBrk="0" hangingPunct="1">
              <a:defRPr sz="1800" kern="1200">
                <a:solidFill>
                  <a:schemeClr val="tx1"/>
                </a:solidFill>
                <a:latin typeface="Tahoma" panose="020B0604030504040204" pitchFamily="34" charset="0"/>
                <a:ea typeface="+mn-ea"/>
                <a:cs typeface="+mn-ea"/>
              </a:defRPr>
            </a:lvl3pPr>
            <a:lvl4pPr marL="1371600" algn="l" defTabSz="914400" rtl="0" eaLnBrk="1" latinLnBrk="0" hangingPunct="1">
              <a:defRPr sz="1800" kern="1200">
                <a:solidFill>
                  <a:schemeClr val="tx1"/>
                </a:solidFill>
                <a:latin typeface="Tahoma" panose="020B0604030504040204" pitchFamily="34" charset="0"/>
                <a:ea typeface="+mn-ea"/>
                <a:cs typeface="+mn-ea"/>
              </a:defRPr>
            </a:lvl4pPr>
            <a:lvl5pPr marL="1828800" algn="l" defTabSz="914400" rtl="0" eaLnBrk="1" latinLnBrk="0" hangingPunct="1">
              <a:defRPr sz="1800" kern="1200">
                <a:solidFill>
                  <a:schemeClr val="tx1"/>
                </a:solidFill>
                <a:latin typeface="Tahoma" panose="020B0604030504040204" pitchFamily="34" charset="0"/>
                <a:ea typeface="+mn-ea"/>
                <a:cs typeface="+mn-ea"/>
              </a:defRPr>
            </a:lvl5pPr>
            <a:lvl6pPr marL="2286000" algn="l" defTabSz="914400" rtl="0" eaLnBrk="1" latinLnBrk="0" hangingPunct="1">
              <a:defRPr sz="1800" kern="1200">
                <a:solidFill>
                  <a:schemeClr val="tx1"/>
                </a:solidFill>
                <a:latin typeface="Tahoma" panose="020B0604030504040204" pitchFamily="34" charset="0"/>
                <a:ea typeface="+mn-ea"/>
                <a:cs typeface="+mn-ea"/>
              </a:defRPr>
            </a:lvl6pPr>
            <a:lvl7pPr marL="2743200" algn="l" defTabSz="914400" rtl="0" eaLnBrk="1" latinLnBrk="0" hangingPunct="1">
              <a:defRPr sz="1800" kern="1200">
                <a:solidFill>
                  <a:schemeClr val="tx1"/>
                </a:solidFill>
                <a:latin typeface="Tahoma" panose="020B0604030504040204" pitchFamily="34" charset="0"/>
                <a:ea typeface="+mn-ea"/>
                <a:cs typeface="+mn-ea"/>
              </a:defRPr>
            </a:lvl7pPr>
            <a:lvl8pPr marL="3200400" algn="l" defTabSz="914400" rtl="0" eaLnBrk="1" latinLnBrk="0" hangingPunct="1">
              <a:defRPr sz="1800" kern="1200">
                <a:solidFill>
                  <a:schemeClr val="tx1"/>
                </a:solidFill>
                <a:latin typeface="Tahoma" panose="020B0604030504040204" pitchFamily="34" charset="0"/>
                <a:ea typeface="+mn-ea"/>
                <a:cs typeface="+mn-ea"/>
              </a:defRPr>
            </a:lvl8pPr>
            <a:lvl9pPr marL="3657600" algn="l" defTabSz="914400" rtl="0" eaLnBrk="1" latinLnBrk="0" hangingPunct="1">
              <a:defRPr sz="1800" kern="1200">
                <a:solidFill>
                  <a:schemeClr val="tx1"/>
                </a:solidFill>
                <a:latin typeface="Tahoma" panose="020B0604030504040204" pitchFamily="34" charset="0"/>
                <a:ea typeface="+mn-ea"/>
                <a:cs typeface="+mn-ea"/>
              </a:defRPr>
            </a:lvl9pPr>
          </a:lstStyle>
          <a:p>
            <a:pPr>
              <a:defRPr/>
            </a:pPr>
            <a:fld id="{290979C1-B10F-4141-97F1-C38D2FE3686F}" type="slidenum">
              <a:rPr lang="en-AU" altLang="zh-CN" smtClean="0"/>
              <a:t>38</a:t>
            </a:fld>
            <a:endParaRPr lang="en-A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0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0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5013"/>
                                        </p:tgtEl>
                                        <p:attrNameLst>
                                          <p:attrName>style.visibility</p:attrName>
                                        </p:attrNameLst>
                                      </p:cBhvr>
                                      <p:to>
                                        <p:strVal val="visible"/>
                                      </p:to>
                                    </p:set>
                                    <p:animEffect transition="in" filter="dissolve">
                                      <p:cBhvr>
                                        <p:cTn id="23" dur="1000"/>
                                        <p:tgtEl>
                                          <p:spTgt spid="850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5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Unsupervised Learning</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39</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028" name="Rectangle 2"/>
          <p:cNvSpPr>
            <a:spLocks noGrp="1" noChangeArrowheads="1"/>
          </p:cNvSpPr>
          <p:nvPr>
            <p:ph idx="1"/>
          </p:nvPr>
        </p:nvSpPr>
        <p:spPr>
          <a:xfrm>
            <a:off x="38100" y="2060947"/>
            <a:ext cx="8496300" cy="2016125"/>
          </a:xfrm>
          <a:solidFill>
            <a:schemeClr val="bg1"/>
          </a:solidFill>
        </p:spPr>
        <p:txBody>
          <a:bodyPr/>
          <a:lstStyle/>
          <a:p>
            <a:pPr marL="800100" lvl="1" indent="-228600" eaLnBrk="1" hangingPunct="1">
              <a:spcBef>
                <a:spcPct val="0"/>
              </a:spcBef>
              <a:buFont typeface="Wingdings" panose="05000000000000000000" pitchFamily="2" charset="2"/>
              <a:buNone/>
            </a:pPr>
            <a:r>
              <a:rPr lang="en-US" altLang="zh-CN" b="1" dirty="0">
                <a:solidFill>
                  <a:schemeClr val="folHlink"/>
                </a:solidFill>
                <a:ea typeface="宋体" panose="02010600030101010101" pitchFamily="2" charset="-122"/>
              </a:rPr>
              <a:t>Lateral inhibition</a:t>
            </a:r>
            <a:r>
              <a:rPr lang="en-US" altLang="zh-CN" dirty="0">
                <a:ea typeface="宋体" panose="02010600030101010101" pitchFamily="2" charset="-122"/>
              </a:rPr>
              <a:t> </a:t>
            </a:r>
          </a:p>
          <a:p>
            <a:pPr marL="800100" lvl="1" indent="-228600" eaLnBrk="1" hangingPunct="1">
              <a:spcBef>
                <a:spcPct val="0"/>
              </a:spcBef>
              <a:buFont typeface="Wingdings" panose="05000000000000000000" pitchFamily="2" charset="2"/>
              <a:buNone/>
            </a:pPr>
            <a:r>
              <a:rPr lang="en-US" altLang="zh-CN" dirty="0">
                <a:ea typeface="宋体" panose="02010600030101010101" pitchFamily="2" charset="-122"/>
              </a:rPr>
              <a:t>	output of each node feeds to others through inhibitory connections (with negative weights)</a:t>
            </a:r>
          </a:p>
          <a:p>
            <a:pPr marL="800100" lvl="1" indent="-228600" eaLnBrk="1" hangingPunct="1">
              <a:spcBef>
                <a:spcPct val="0"/>
              </a:spcBef>
            </a:pPr>
            <a:endParaRPr lang="en-US" altLang="zh-CN" sz="2400" dirty="0">
              <a:ea typeface="宋体" panose="02010600030101010101" pitchFamily="2" charset="-122"/>
            </a:endParaRPr>
          </a:p>
        </p:txBody>
      </p:sp>
      <p:sp>
        <p:nvSpPr>
          <p:cNvPr id="1029" name="Oval 4"/>
          <p:cNvSpPr>
            <a:spLocks noChangeArrowheads="1"/>
          </p:cNvSpPr>
          <p:nvPr/>
        </p:nvSpPr>
        <p:spPr bwMode="auto">
          <a:xfrm>
            <a:off x="971550" y="3933825"/>
            <a:ext cx="549275" cy="506413"/>
          </a:xfrm>
          <a:prstGeom prst="ellipse">
            <a:avLst/>
          </a:prstGeom>
          <a:solidFill>
            <a:schemeClr val="accent1"/>
          </a:solidFill>
          <a:ln w="9525">
            <a:solidFill>
              <a:schemeClr val="tx1"/>
            </a:solidFill>
            <a:round/>
          </a:ln>
        </p:spPr>
        <p:txBody>
          <a:bodyPr wrap="none" anchor="ctr"/>
          <a:lstStyle/>
          <a:p>
            <a:endParaRPr lang="zh-CN" altLang="en-US"/>
          </a:p>
        </p:txBody>
      </p:sp>
      <p:grpSp>
        <p:nvGrpSpPr>
          <p:cNvPr id="1030" name="Group 5"/>
          <p:cNvGrpSpPr/>
          <p:nvPr/>
        </p:nvGrpSpPr>
        <p:grpSpPr bwMode="auto">
          <a:xfrm>
            <a:off x="2832100" y="3933825"/>
            <a:ext cx="652000" cy="506413"/>
            <a:chOff x="2544" y="1277"/>
            <a:chExt cx="472" cy="288"/>
          </a:xfrm>
        </p:grpSpPr>
        <p:sp>
          <p:nvSpPr>
            <p:cNvPr id="1035" name="Oval 6"/>
            <p:cNvSpPr>
              <a:spLocks noChangeArrowheads="1"/>
            </p:cNvSpPr>
            <p:nvPr/>
          </p:nvSpPr>
          <p:spPr bwMode="auto">
            <a:xfrm>
              <a:off x="2544" y="1277"/>
              <a:ext cx="384" cy="288"/>
            </a:xfrm>
            <a:prstGeom prst="ellipse">
              <a:avLst/>
            </a:prstGeom>
            <a:solidFill>
              <a:schemeClr val="accent1"/>
            </a:solidFill>
            <a:ln w="9525">
              <a:solidFill>
                <a:schemeClr val="tx1"/>
              </a:solidFill>
              <a:round/>
            </a:ln>
          </p:spPr>
          <p:txBody>
            <a:bodyPr wrap="none" anchor="ctr"/>
            <a:lstStyle/>
            <a:p>
              <a:endParaRPr lang="zh-CN" altLang="en-US"/>
            </a:p>
          </p:txBody>
        </p:sp>
        <p:sp>
          <p:nvSpPr>
            <p:cNvPr id="1036" name="Text Box 7"/>
            <p:cNvSpPr txBox="1">
              <a:spLocks noChangeArrowheads="1"/>
            </p:cNvSpPr>
            <p:nvPr/>
          </p:nvSpPr>
          <p:spPr bwMode="auto">
            <a:xfrm>
              <a:off x="2568" y="1277"/>
              <a:ext cx="44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lang="en-US" altLang="zh-CN" sz="2000" b="1" i="1" dirty="0" err="1"/>
                <a:t>x</a:t>
              </a:r>
              <a:r>
                <a:rPr lang="en-US" altLang="zh-CN" sz="2000" b="1" i="1" baseline="-25000" dirty="0" err="1"/>
                <a:t>j</a:t>
              </a:r>
              <a:endParaRPr lang="en-US" altLang="zh-CN" sz="2000" b="1" i="1" baseline="-25000" dirty="0"/>
            </a:p>
          </p:txBody>
        </p:sp>
      </p:grpSp>
      <p:sp>
        <p:nvSpPr>
          <p:cNvPr id="1031" name="Text Box 8"/>
          <p:cNvSpPr txBox="1">
            <a:spLocks noChangeArrowheads="1"/>
          </p:cNvSpPr>
          <p:nvPr/>
        </p:nvSpPr>
        <p:spPr bwMode="auto">
          <a:xfrm>
            <a:off x="1044575" y="3933825"/>
            <a:ext cx="652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spcBef>
                <a:spcPct val="50000"/>
              </a:spcBef>
            </a:pPr>
            <a:r>
              <a:rPr lang="en-US" altLang="zh-CN" sz="2000" b="1" i="1"/>
              <a:t>x</a:t>
            </a:r>
            <a:r>
              <a:rPr lang="en-US" altLang="zh-CN" sz="2000" b="1" i="1" baseline="-25000"/>
              <a:t>i</a:t>
            </a:r>
          </a:p>
        </p:txBody>
      </p:sp>
      <p:sp>
        <p:nvSpPr>
          <p:cNvPr id="1032" name="Line 9"/>
          <p:cNvSpPr>
            <a:spLocks noChangeShapeType="1"/>
          </p:cNvSpPr>
          <p:nvPr/>
        </p:nvSpPr>
        <p:spPr bwMode="auto">
          <a:xfrm flipV="1">
            <a:off x="1591230" y="4221956"/>
            <a:ext cx="118057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033" name="Oval 10"/>
          <p:cNvSpPr>
            <a:spLocks noChangeArrowheads="1"/>
          </p:cNvSpPr>
          <p:nvPr/>
        </p:nvSpPr>
        <p:spPr bwMode="auto">
          <a:xfrm>
            <a:off x="2754908" y="4149080"/>
            <a:ext cx="88900" cy="889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 name="Oval 11"/>
          <p:cNvSpPr>
            <a:spLocks noChangeArrowheads="1"/>
          </p:cNvSpPr>
          <p:nvPr/>
        </p:nvSpPr>
        <p:spPr bwMode="auto">
          <a:xfrm>
            <a:off x="1508125" y="4149080"/>
            <a:ext cx="88900" cy="889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26" name="Object 2"/>
          <p:cNvGraphicFramePr>
            <a:graphicFrameLocks noChangeAspect="1"/>
          </p:cNvGraphicFramePr>
          <p:nvPr/>
        </p:nvGraphicFramePr>
        <p:xfrm>
          <a:off x="1331640" y="3595042"/>
          <a:ext cx="1679575" cy="554038"/>
        </p:xfrm>
        <a:graphic>
          <a:graphicData uri="http://schemas.openxmlformats.org/presentationml/2006/ole">
            <mc:AlternateContent xmlns:mc="http://schemas.openxmlformats.org/markup-compatibility/2006">
              <mc:Choice xmlns:v="urn:schemas-microsoft-com:vml" Requires="v">
                <p:oleObj name="Equation" r:id="rId2" imgW="660400" imgH="228600" progId="Equation.3">
                  <p:embed/>
                </p:oleObj>
              </mc:Choice>
              <mc:Fallback>
                <p:oleObj name="Equation" r:id="rId2" imgW="66040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595042"/>
                        <a:ext cx="1679575"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38" name="Group 57"/>
          <p:cNvGrpSpPr/>
          <p:nvPr/>
        </p:nvGrpSpPr>
        <p:grpSpPr bwMode="auto">
          <a:xfrm>
            <a:off x="5251017" y="4149303"/>
            <a:ext cx="3457575" cy="2232025"/>
            <a:chOff x="1320" y="2208"/>
            <a:chExt cx="3240" cy="1977"/>
          </a:xfrm>
        </p:grpSpPr>
        <p:sp>
          <p:nvSpPr>
            <p:cNvPr id="1039" name="Oval 4"/>
            <p:cNvSpPr>
              <a:spLocks noChangeArrowheads="1"/>
            </p:cNvSpPr>
            <p:nvPr/>
          </p:nvSpPr>
          <p:spPr bwMode="auto">
            <a:xfrm>
              <a:off x="1680" y="3648"/>
              <a:ext cx="144" cy="144"/>
            </a:xfrm>
            <a:prstGeom prst="ellipse">
              <a:avLst/>
            </a:prstGeom>
            <a:solidFill>
              <a:schemeClr val="accent1"/>
            </a:solidFill>
            <a:ln w="9525">
              <a:solidFill>
                <a:schemeClr val="tx1"/>
              </a:solidFill>
              <a:round/>
            </a:ln>
          </p:spPr>
          <p:txBody>
            <a:bodyPr wrap="none" anchor="ctr"/>
            <a:lstStyle/>
            <a:p>
              <a:endParaRPr lang="zh-CN" altLang="en-US"/>
            </a:p>
          </p:txBody>
        </p:sp>
        <p:sp>
          <p:nvSpPr>
            <p:cNvPr id="1040" name="Oval 5"/>
            <p:cNvSpPr>
              <a:spLocks noChangeArrowheads="1"/>
            </p:cNvSpPr>
            <p:nvPr/>
          </p:nvSpPr>
          <p:spPr bwMode="auto">
            <a:xfrm>
              <a:off x="2256" y="3648"/>
              <a:ext cx="144" cy="144"/>
            </a:xfrm>
            <a:prstGeom prst="ellipse">
              <a:avLst/>
            </a:prstGeom>
            <a:solidFill>
              <a:schemeClr val="accent1"/>
            </a:solidFill>
            <a:ln w="9525">
              <a:solidFill>
                <a:schemeClr val="tx1"/>
              </a:solidFill>
              <a:round/>
            </a:ln>
          </p:spPr>
          <p:txBody>
            <a:bodyPr wrap="none" anchor="ctr"/>
            <a:lstStyle/>
            <a:p>
              <a:endParaRPr lang="zh-CN" altLang="en-US"/>
            </a:p>
          </p:txBody>
        </p:sp>
        <p:sp>
          <p:nvSpPr>
            <p:cNvPr id="1041" name="Oval 6"/>
            <p:cNvSpPr>
              <a:spLocks noChangeArrowheads="1"/>
            </p:cNvSpPr>
            <p:nvPr/>
          </p:nvSpPr>
          <p:spPr bwMode="auto">
            <a:xfrm>
              <a:off x="2880" y="3648"/>
              <a:ext cx="144" cy="144"/>
            </a:xfrm>
            <a:prstGeom prst="ellipse">
              <a:avLst/>
            </a:prstGeom>
            <a:solidFill>
              <a:schemeClr val="accent1"/>
            </a:solidFill>
            <a:ln w="9525">
              <a:solidFill>
                <a:schemeClr val="tx1"/>
              </a:solidFill>
              <a:round/>
            </a:ln>
          </p:spPr>
          <p:txBody>
            <a:bodyPr wrap="none" anchor="ctr"/>
            <a:lstStyle/>
            <a:p>
              <a:endParaRPr lang="zh-CN" altLang="en-US"/>
            </a:p>
          </p:txBody>
        </p:sp>
        <p:sp>
          <p:nvSpPr>
            <p:cNvPr id="1042" name="Oval 7"/>
            <p:cNvSpPr>
              <a:spLocks noChangeArrowheads="1"/>
            </p:cNvSpPr>
            <p:nvPr/>
          </p:nvSpPr>
          <p:spPr bwMode="auto">
            <a:xfrm>
              <a:off x="3552" y="3648"/>
              <a:ext cx="144" cy="144"/>
            </a:xfrm>
            <a:prstGeom prst="ellipse">
              <a:avLst/>
            </a:prstGeom>
            <a:solidFill>
              <a:schemeClr val="accent1"/>
            </a:solidFill>
            <a:ln w="9525">
              <a:solidFill>
                <a:schemeClr val="tx1"/>
              </a:solidFill>
              <a:round/>
            </a:ln>
          </p:spPr>
          <p:txBody>
            <a:bodyPr wrap="none" anchor="ctr"/>
            <a:lstStyle/>
            <a:p>
              <a:endParaRPr lang="zh-CN" altLang="en-US"/>
            </a:p>
          </p:txBody>
        </p:sp>
        <p:sp>
          <p:nvSpPr>
            <p:cNvPr id="1043" name="Oval 8"/>
            <p:cNvSpPr>
              <a:spLocks noChangeArrowheads="1"/>
            </p:cNvSpPr>
            <p:nvPr/>
          </p:nvSpPr>
          <p:spPr bwMode="auto">
            <a:xfrm>
              <a:off x="4176" y="3648"/>
              <a:ext cx="144" cy="144"/>
            </a:xfrm>
            <a:prstGeom prst="ellipse">
              <a:avLst/>
            </a:prstGeom>
            <a:solidFill>
              <a:schemeClr val="accent1"/>
            </a:solidFill>
            <a:ln w="9525">
              <a:solidFill>
                <a:schemeClr val="tx1"/>
              </a:solidFill>
              <a:round/>
            </a:ln>
          </p:spPr>
          <p:txBody>
            <a:bodyPr wrap="none" anchor="ctr"/>
            <a:lstStyle/>
            <a:p>
              <a:endParaRPr lang="zh-CN" altLang="en-US"/>
            </a:p>
          </p:txBody>
        </p:sp>
        <p:sp>
          <p:nvSpPr>
            <p:cNvPr id="1044" name="Oval 9"/>
            <p:cNvSpPr>
              <a:spLocks noChangeArrowheads="1"/>
            </p:cNvSpPr>
            <p:nvPr/>
          </p:nvSpPr>
          <p:spPr bwMode="auto">
            <a:xfrm>
              <a:off x="4320" y="2208"/>
              <a:ext cx="240" cy="240"/>
            </a:xfrm>
            <a:prstGeom prst="ellipse">
              <a:avLst/>
            </a:prstGeom>
            <a:solidFill>
              <a:schemeClr val="accent1"/>
            </a:solidFill>
            <a:ln w="9525">
              <a:solidFill>
                <a:schemeClr val="tx1"/>
              </a:solidFill>
              <a:round/>
            </a:ln>
          </p:spPr>
          <p:txBody>
            <a:bodyPr wrap="none" anchor="ctr"/>
            <a:lstStyle/>
            <a:p>
              <a:pPr algn="ctr"/>
              <a:r>
                <a:rPr lang="en-US" altLang="zh-CN" sz="1800"/>
                <a:t>3</a:t>
              </a:r>
              <a:endParaRPr lang="nl-NL" altLang="zh-CN" sz="1800"/>
            </a:p>
          </p:txBody>
        </p:sp>
        <p:sp>
          <p:nvSpPr>
            <p:cNvPr id="1045" name="Oval 10"/>
            <p:cNvSpPr>
              <a:spLocks noChangeArrowheads="1"/>
            </p:cNvSpPr>
            <p:nvPr/>
          </p:nvSpPr>
          <p:spPr bwMode="auto">
            <a:xfrm>
              <a:off x="2880" y="2208"/>
              <a:ext cx="240" cy="240"/>
            </a:xfrm>
            <a:prstGeom prst="ellipse">
              <a:avLst/>
            </a:prstGeom>
            <a:solidFill>
              <a:schemeClr val="accent1"/>
            </a:solidFill>
            <a:ln w="9525">
              <a:solidFill>
                <a:schemeClr val="tx1"/>
              </a:solidFill>
              <a:round/>
            </a:ln>
          </p:spPr>
          <p:txBody>
            <a:bodyPr wrap="none" anchor="ctr"/>
            <a:lstStyle/>
            <a:p>
              <a:pPr algn="ctr"/>
              <a:r>
                <a:rPr lang="en-US" altLang="zh-CN" sz="1800"/>
                <a:t>2</a:t>
              </a:r>
              <a:endParaRPr lang="nl-NL" altLang="zh-CN" sz="1800"/>
            </a:p>
          </p:txBody>
        </p:sp>
        <p:sp>
          <p:nvSpPr>
            <p:cNvPr id="1046" name="Oval 11"/>
            <p:cNvSpPr>
              <a:spLocks noChangeArrowheads="1"/>
            </p:cNvSpPr>
            <p:nvPr/>
          </p:nvSpPr>
          <p:spPr bwMode="auto">
            <a:xfrm>
              <a:off x="1320" y="2208"/>
              <a:ext cx="240" cy="240"/>
            </a:xfrm>
            <a:prstGeom prst="ellipse">
              <a:avLst/>
            </a:prstGeom>
            <a:solidFill>
              <a:schemeClr val="accent1"/>
            </a:solidFill>
            <a:ln w="9525">
              <a:solidFill>
                <a:schemeClr val="tx1"/>
              </a:solidFill>
              <a:round/>
            </a:ln>
          </p:spPr>
          <p:txBody>
            <a:bodyPr wrap="none" anchor="ctr"/>
            <a:lstStyle/>
            <a:p>
              <a:pPr algn="ctr"/>
              <a:r>
                <a:rPr lang="en-US" altLang="zh-CN" sz="1800"/>
                <a:t>1</a:t>
              </a:r>
              <a:endParaRPr lang="nl-NL" altLang="zh-CN" sz="1800"/>
            </a:p>
          </p:txBody>
        </p:sp>
        <p:cxnSp>
          <p:nvCxnSpPr>
            <p:cNvPr id="1047" name="AutoShape 12"/>
            <p:cNvCxnSpPr>
              <a:cxnSpLocks noChangeShapeType="1"/>
              <a:stCxn id="1039" idx="0"/>
              <a:endCxn id="1046" idx="4"/>
            </p:cNvCxnSpPr>
            <p:nvPr/>
          </p:nvCxnSpPr>
          <p:spPr bwMode="auto">
            <a:xfrm flipH="1" flipV="1">
              <a:off x="1440" y="2448"/>
              <a:ext cx="312"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48" name="AutoShape 13"/>
            <p:cNvCxnSpPr>
              <a:cxnSpLocks noChangeShapeType="1"/>
              <a:stCxn id="1039" idx="0"/>
              <a:endCxn id="1045" idx="4"/>
            </p:cNvCxnSpPr>
            <p:nvPr/>
          </p:nvCxnSpPr>
          <p:spPr bwMode="auto">
            <a:xfrm flipV="1">
              <a:off x="1752" y="2448"/>
              <a:ext cx="124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49" name="AutoShape 14"/>
            <p:cNvCxnSpPr>
              <a:cxnSpLocks noChangeShapeType="1"/>
              <a:stCxn id="1039" idx="0"/>
              <a:endCxn id="1044" idx="4"/>
            </p:cNvCxnSpPr>
            <p:nvPr/>
          </p:nvCxnSpPr>
          <p:spPr bwMode="auto">
            <a:xfrm flipV="1">
              <a:off x="1752" y="2448"/>
              <a:ext cx="268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0" name="AutoShape 15"/>
            <p:cNvCxnSpPr>
              <a:cxnSpLocks noChangeShapeType="1"/>
              <a:stCxn id="1040" idx="0"/>
              <a:endCxn id="1046" idx="4"/>
            </p:cNvCxnSpPr>
            <p:nvPr/>
          </p:nvCxnSpPr>
          <p:spPr bwMode="auto">
            <a:xfrm flipH="1" flipV="1">
              <a:off x="1440" y="2448"/>
              <a:ext cx="88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1" name="AutoShape 16"/>
            <p:cNvCxnSpPr>
              <a:cxnSpLocks noChangeShapeType="1"/>
              <a:stCxn id="1040" idx="0"/>
              <a:endCxn id="1045" idx="4"/>
            </p:cNvCxnSpPr>
            <p:nvPr/>
          </p:nvCxnSpPr>
          <p:spPr bwMode="auto">
            <a:xfrm flipV="1">
              <a:off x="2328" y="2448"/>
              <a:ext cx="672"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2" name="AutoShape 17"/>
            <p:cNvCxnSpPr>
              <a:cxnSpLocks noChangeShapeType="1"/>
              <a:stCxn id="1040" idx="0"/>
              <a:endCxn id="1044" idx="4"/>
            </p:cNvCxnSpPr>
            <p:nvPr/>
          </p:nvCxnSpPr>
          <p:spPr bwMode="auto">
            <a:xfrm flipV="1">
              <a:off x="2328" y="2448"/>
              <a:ext cx="2112"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3" name="AutoShape 18"/>
            <p:cNvCxnSpPr>
              <a:cxnSpLocks noChangeShapeType="1"/>
              <a:stCxn id="1041" idx="0"/>
              <a:endCxn id="1046" idx="4"/>
            </p:cNvCxnSpPr>
            <p:nvPr/>
          </p:nvCxnSpPr>
          <p:spPr bwMode="auto">
            <a:xfrm flipH="1" flipV="1">
              <a:off x="1440" y="2448"/>
              <a:ext cx="1512"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4" name="AutoShape 19"/>
            <p:cNvCxnSpPr>
              <a:cxnSpLocks noChangeShapeType="1"/>
              <a:stCxn id="1041" idx="0"/>
              <a:endCxn id="1045" idx="4"/>
            </p:cNvCxnSpPr>
            <p:nvPr/>
          </p:nvCxnSpPr>
          <p:spPr bwMode="auto">
            <a:xfrm flipV="1">
              <a:off x="2952" y="2448"/>
              <a:ext cx="4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5" name="AutoShape 20"/>
            <p:cNvCxnSpPr>
              <a:cxnSpLocks noChangeShapeType="1"/>
              <a:stCxn id="1041" idx="0"/>
              <a:endCxn id="1044" idx="4"/>
            </p:cNvCxnSpPr>
            <p:nvPr/>
          </p:nvCxnSpPr>
          <p:spPr bwMode="auto">
            <a:xfrm flipV="1">
              <a:off x="2952" y="2448"/>
              <a:ext cx="148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6" name="AutoShape 21"/>
            <p:cNvCxnSpPr>
              <a:cxnSpLocks noChangeShapeType="1"/>
              <a:stCxn id="1042" idx="0"/>
              <a:endCxn id="1046" idx="4"/>
            </p:cNvCxnSpPr>
            <p:nvPr/>
          </p:nvCxnSpPr>
          <p:spPr bwMode="auto">
            <a:xfrm flipH="1" flipV="1">
              <a:off x="1440" y="2448"/>
              <a:ext cx="2184"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7" name="AutoShape 22"/>
            <p:cNvCxnSpPr>
              <a:cxnSpLocks noChangeShapeType="1"/>
              <a:stCxn id="1042" idx="0"/>
              <a:endCxn id="1045" idx="4"/>
            </p:cNvCxnSpPr>
            <p:nvPr/>
          </p:nvCxnSpPr>
          <p:spPr bwMode="auto">
            <a:xfrm flipH="1" flipV="1">
              <a:off x="3000" y="2448"/>
              <a:ext cx="624"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8" name="AutoShape 23"/>
            <p:cNvCxnSpPr>
              <a:cxnSpLocks noChangeShapeType="1"/>
              <a:stCxn id="1042" idx="0"/>
              <a:endCxn id="1044" idx="4"/>
            </p:cNvCxnSpPr>
            <p:nvPr/>
          </p:nvCxnSpPr>
          <p:spPr bwMode="auto">
            <a:xfrm flipV="1">
              <a:off x="3624" y="2448"/>
              <a:ext cx="816"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59" name="AutoShape 24"/>
            <p:cNvCxnSpPr>
              <a:cxnSpLocks noChangeShapeType="1"/>
              <a:stCxn id="1043" idx="0"/>
              <a:endCxn id="1044" idx="4"/>
            </p:cNvCxnSpPr>
            <p:nvPr/>
          </p:nvCxnSpPr>
          <p:spPr bwMode="auto">
            <a:xfrm flipV="1">
              <a:off x="4248" y="2448"/>
              <a:ext cx="192"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0" name="AutoShape 25"/>
            <p:cNvCxnSpPr>
              <a:cxnSpLocks noChangeShapeType="1"/>
              <a:stCxn id="1043" idx="0"/>
              <a:endCxn id="1045" idx="4"/>
            </p:cNvCxnSpPr>
            <p:nvPr/>
          </p:nvCxnSpPr>
          <p:spPr bwMode="auto">
            <a:xfrm flipH="1" flipV="1">
              <a:off x="3000" y="2448"/>
              <a:ext cx="124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1" name="AutoShape 26"/>
            <p:cNvCxnSpPr>
              <a:cxnSpLocks noChangeShapeType="1"/>
              <a:stCxn id="1043" idx="0"/>
              <a:endCxn id="1046" idx="4"/>
            </p:cNvCxnSpPr>
            <p:nvPr/>
          </p:nvCxnSpPr>
          <p:spPr bwMode="auto">
            <a:xfrm flipH="1" flipV="1">
              <a:off x="1440" y="2448"/>
              <a:ext cx="2808" cy="120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2" name="AutoShape 33"/>
            <p:cNvCxnSpPr>
              <a:cxnSpLocks noChangeShapeType="1"/>
              <a:stCxn id="1046" idx="2"/>
              <a:endCxn id="1046" idx="1"/>
            </p:cNvCxnSpPr>
            <p:nvPr/>
          </p:nvCxnSpPr>
          <p:spPr bwMode="auto">
            <a:xfrm rot="10800000" flipH="1">
              <a:off x="1320" y="2243"/>
              <a:ext cx="35" cy="85"/>
            </a:xfrm>
            <a:prstGeom prst="curvedConnector4">
              <a:avLst>
                <a:gd name="adj1" fmla="val -411431"/>
                <a:gd name="adj2" fmla="val 310588"/>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3" name="AutoShape 34"/>
            <p:cNvCxnSpPr>
              <a:cxnSpLocks noChangeShapeType="1"/>
              <a:stCxn id="1045" idx="0"/>
              <a:endCxn id="1045" idx="7"/>
            </p:cNvCxnSpPr>
            <p:nvPr/>
          </p:nvCxnSpPr>
          <p:spPr bwMode="auto">
            <a:xfrm rot="5400000" flipV="1">
              <a:off x="3025" y="2183"/>
              <a:ext cx="35" cy="85"/>
            </a:xfrm>
            <a:prstGeom prst="curvedConnector3">
              <a:avLst>
                <a:gd name="adj1" fmla="val -728574"/>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4" name="AutoShape 35"/>
            <p:cNvCxnSpPr>
              <a:cxnSpLocks noChangeShapeType="1"/>
              <a:stCxn id="1044" idx="7"/>
              <a:endCxn id="1044" idx="6"/>
            </p:cNvCxnSpPr>
            <p:nvPr/>
          </p:nvCxnSpPr>
          <p:spPr bwMode="auto">
            <a:xfrm rot="5400000" flipV="1">
              <a:off x="4500" y="2268"/>
              <a:ext cx="85" cy="35"/>
            </a:xfrm>
            <a:prstGeom prst="curvedConnector4">
              <a:avLst>
                <a:gd name="adj1" fmla="val -210588"/>
                <a:gd name="adj2" fmla="val 51143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5" name="AutoShape 36"/>
            <p:cNvCxnSpPr>
              <a:cxnSpLocks noChangeShapeType="1"/>
              <a:stCxn id="1046" idx="0"/>
              <a:endCxn id="1044" idx="0"/>
            </p:cNvCxnSpPr>
            <p:nvPr/>
          </p:nvCxnSpPr>
          <p:spPr bwMode="auto">
            <a:xfrm rot="5400000" flipV="1">
              <a:off x="2939" y="709"/>
              <a:ext cx="1" cy="3000"/>
            </a:xfrm>
            <a:prstGeom prst="curvedConnector3">
              <a:avLst>
                <a:gd name="adj1" fmla="val -56000014"/>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66" name="AutoShape 37"/>
            <p:cNvCxnSpPr>
              <a:cxnSpLocks noChangeShapeType="1"/>
              <a:stCxn id="1044" idx="1"/>
              <a:endCxn id="1046" idx="7"/>
            </p:cNvCxnSpPr>
            <p:nvPr/>
          </p:nvCxnSpPr>
          <p:spPr bwMode="auto">
            <a:xfrm rot="-5400000" flipH="1" flipV="1">
              <a:off x="2939" y="829"/>
              <a:ext cx="1" cy="2830"/>
            </a:xfrm>
            <a:prstGeom prst="curvedConnector3">
              <a:avLst>
                <a:gd name="adj1" fmla="val -44200014"/>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aphicFrame>
          <p:nvGraphicFramePr>
            <p:cNvPr id="1067" name="Object 2"/>
            <p:cNvGraphicFramePr>
              <a:graphicFrameLocks noChangeAspect="1"/>
            </p:cNvGraphicFramePr>
            <p:nvPr/>
          </p:nvGraphicFramePr>
          <p:xfrm>
            <a:off x="1584" y="3888"/>
            <a:ext cx="203" cy="288"/>
          </p:xfrm>
          <a:graphic>
            <a:graphicData uri="http://schemas.openxmlformats.org/presentationml/2006/ole">
              <mc:AlternateContent xmlns:mc="http://schemas.openxmlformats.org/markup-compatibility/2006">
                <mc:Choice xmlns:v="urn:schemas-microsoft-com:vml" Requires="v">
                  <p:oleObj name="Vergelijking" r:id="rId4" imgW="152400" imgH="215900" progId="Equation.3">
                    <p:embed/>
                  </p:oleObj>
                </mc:Choice>
                <mc:Fallback>
                  <p:oleObj name="Vergelijking" r:id="rId4" imgW="152400" imgH="2159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3888"/>
                          <a:ext cx="20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8" name="Object 3"/>
            <p:cNvGraphicFramePr>
              <a:graphicFrameLocks noChangeAspect="1"/>
            </p:cNvGraphicFramePr>
            <p:nvPr/>
          </p:nvGraphicFramePr>
          <p:xfrm>
            <a:off x="2248" y="3888"/>
            <a:ext cx="220" cy="288"/>
          </p:xfrm>
          <a:graphic>
            <a:graphicData uri="http://schemas.openxmlformats.org/presentationml/2006/ole">
              <mc:AlternateContent xmlns:mc="http://schemas.openxmlformats.org/markup-compatibility/2006">
                <mc:Choice xmlns:v="urn:schemas-microsoft-com:vml" Requires="v">
                  <p:oleObj name="Vergelijking" r:id="rId6" imgW="165100" imgH="215900" progId="Equation.3">
                    <p:embed/>
                  </p:oleObj>
                </mc:Choice>
                <mc:Fallback>
                  <p:oleObj name="Vergelijking" r:id="rId6" imgW="165100" imgH="2159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 y="3888"/>
                          <a:ext cx="22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9" name="Object 4"/>
            <p:cNvGraphicFramePr>
              <a:graphicFrameLocks noChangeAspect="1"/>
            </p:cNvGraphicFramePr>
            <p:nvPr/>
          </p:nvGraphicFramePr>
          <p:xfrm>
            <a:off x="2880" y="3872"/>
            <a:ext cx="220" cy="304"/>
          </p:xfrm>
          <a:graphic>
            <a:graphicData uri="http://schemas.openxmlformats.org/presentationml/2006/ole">
              <mc:AlternateContent xmlns:mc="http://schemas.openxmlformats.org/markup-compatibility/2006">
                <mc:Choice xmlns:v="urn:schemas-microsoft-com:vml" Requires="v">
                  <p:oleObj name="Vergelijking" r:id="rId8" imgW="165100" imgH="228600" progId="Equation.3">
                    <p:embed/>
                  </p:oleObj>
                </mc:Choice>
                <mc:Fallback>
                  <p:oleObj name="Vergelijking" r:id="rId8" imgW="16510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 y="3872"/>
                          <a:ext cx="220"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 name="Object 5"/>
            <p:cNvGraphicFramePr>
              <a:graphicFrameLocks noChangeAspect="1"/>
            </p:cNvGraphicFramePr>
            <p:nvPr/>
          </p:nvGraphicFramePr>
          <p:xfrm>
            <a:off x="3496" y="3888"/>
            <a:ext cx="220" cy="288"/>
          </p:xfrm>
          <a:graphic>
            <a:graphicData uri="http://schemas.openxmlformats.org/presentationml/2006/ole">
              <mc:AlternateContent xmlns:mc="http://schemas.openxmlformats.org/markup-compatibility/2006">
                <mc:Choice xmlns:v="urn:schemas-microsoft-com:vml" Requires="v">
                  <p:oleObj name="Vergelijking" r:id="rId10" imgW="165100" imgH="215900" progId="Equation.3">
                    <p:embed/>
                  </p:oleObj>
                </mc:Choice>
                <mc:Fallback>
                  <p:oleObj name="Vergelijking" r:id="rId10" imgW="165100" imgH="2159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6" y="3888"/>
                          <a:ext cx="22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1" name="Object 6"/>
            <p:cNvGraphicFramePr>
              <a:graphicFrameLocks noChangeAspect="1"/>
            </p:cNvGraphicFramePr>
            <p:nvPr/>
          </p:nvGraphicFramePr>
          <p:xfrm>
            <a:off x="4168" y="3880"/>
            <a:ext cx="220" cy="305"/>
          </p:xfrm>
          <a:graphic>
            <a:graphicData uri="http://schemas.openxmlformats.org/presentationml/2006/ole">
              <mc:AlternateContent xmlns:mc="http://schemas.openxmlformats.org/markup-compatibility/2006">
                <mc:Choice xmlns:v="urn:schemas-microsoft-com:vml" Requires="v">
                  <p:oleObj name="Vergelijking" r:id="rId12" imgW="165100" imgH="228600" progId="Equation.3">
                    <p:embed/>
                  </p:oleObj>
                </mc:Choice>
                <mc:Fallback>
                  <p:oleObj name="Vergelijking" r:id="rId12" imgW="165100" imgH="2286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8" y="3880"/>
                          <a:ext cx="220"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72" name="AutoShape 52"/>
            <p:cNvCxnSpPr>
              <a:cxnSpLocks noChangeShapeType="1"/>
              <a:stCxn id="1046" idx="7"/>
              <a:endCxn id="1045" idx="1"/>
            </p:cNvCxnSpPr>
            <p:nvPr/>
          </p:nvCxnSpPr>
          <p:spPr bwMode="auto">
            <a:xfrm rot="5400000" flipV="1">
              <a:off x="2219" y="1549"/>
              <a:ext cx="1" cy="1390"/>
            </a:xfrm>
            <a:prstGeom prst="curvedConnector3">
              <a:avLst>
                <a:gd name="adj1" fmla="val -9800005"/>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73" name="AutoShape 53"/>
            <p:cNvCxnSpPr>
              <a:cxnSpLocks noChangeShapeType="1"/>
              <a:stCxn id="1045" idx="3"/>
              <a:endCxn id="1046" idx="5"/>
            </p:cNvCxnSpPr>
            <p:nvPr/>
          </p:nvCxnSpPr>
          <p:spPr bwMode="auto">
            <a:xfrm rot="5400000">
              <a:off x="2219" y="1719"/>
              <a:ext cx="1" cy="1390"/>
            </a:xfrm>
            <a:prstGeom prst="curvedConnector3">
              <a:avLst>
                <a:gd name="adj1" fmla="val 5399995"/>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74" name="AutoShape 55"/>
            <p:cNvCxnSpPr>
              <a:cxnSpLocks noChangeShapeType="1"/>
              <a:stCxn id="1045" idx="7"/>
              <a:endCxn id="1044" idx="1"/>
            </p:cNvCxnSpPr>
            <p:nvPr/>
          </p:nvCxnSpPr>
          <p:spPr bwMode="auto">
            <a:xfrm rot="5400000" flipV="1">
              <a:off x="3719" y="1609"/>
              <a:ext cx="1" cy="1270"/>
            </a:xfrm>
            <a:prstGeom prst="curvedConnector3">
              <a:avLst>
                <a:gd name="adj1" fmla="val -12100005"/>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075" name="AutoShape 56"/>
            <p:cNvCxnSpPr>
              <a:cxnSpLocks noChangeShapeType="1"/>
              <a:stCxn id="1044" idx="3"/>
              <a:endCxn id="1045" idx="5"/>
            </p:cNvCxnSpPr>
            <p:nvPr/>
          </p:nvCxnSpPr>
          <p:spPr bwMode="auto">
            <a:xfrm rot="5400000">
              <a:off x="3719" y="1779"/>
              <a:ext cx="1" cy="1270"/>
            </a:xfrm>
            <a:prstGeom prst="curvedConnector3">
              <a:avLst>
                <a:gd name="adj1" fmla="val 4699995"/>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sp>
        <p:nvSpPr>
          <p:cNvPr id="1076" name="Rectangle 52"/>
          <p:cNvSpPr>
            <a:spLocks noChangeArrowheads="1"/>
          </p:cNvSpPr>
          <p:nvPr/>
        </p:nvSpPr>
        <p:spPr bwMode="auto">
          <a:xfrm>
            <a:off x="502532" y="5114468"/>
            <a:ext cx="457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Tahoma" panose="020B0604030504040204" pitchFamily="34" charset="0"/>
              </a:rPr>
              <a:t>A specific competitive net that performs Winner Take All (WTA) competition is the </a:t>
            </a:r>
            <a:r>
              <a:rPr lang="en-US" altLang="zh-CN" sz="2400" b="1" dirty="0" err="1">
                <a:solidFill>
                  <a:srgbClr val="0000FF"/>
                </a:solidFill>
                <a:latin typeface="Tahoma" panose="020B0604030504040204" pitchFamily="34" charset="0"/>
              </a:rPr>
              <a:t>Maxnet</a:t>
            </a:r>
            <a:endParaRPr lang="zh-CN" altLang="en-US" sz="2400" b="1" dirty="0">
              <a:solidFill>
                <a:srgbClr val="0000FF"/>
              </a:solidFill>
              <a:latin typeface="Tahom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a:t>
            </a:fld>
            <a:endParaRPr lang="en-US" altLang="zh-CN"/>
          </a:p>
        </p:txBody>
      </p:sp>
      <p:graphicFrame>
        <p:nvGraphicFramePr>
          <p:cNvPr id="15363" name="Object 2"/>
          <p:cNvGraphicFramePr>
            <a:graphicFrameLocks noChangeAspect="1"/>
          </p:cNvGraphicFramePr>
          <p:nvPr/>
        </p:nvGraphicFramePr>
        <p:xfrm>
          <a:off x="5391150" y="5373688"/>
          <a:ext cx="3157538" cy="841375"/>
        </p:xfrm>
        <a:graphic>
          <a:graphicData uri="http://schemas.openxmlformats.org/presentationml/2006/ole">
            <mc:AlternateContent xmlns:mc="http://schemas.openxmlformats.org/markup-compatibility/2006">
              <mc:Choice xmlns:v="urn:schemas-microsoft-com:vml" Requires="v">
                <p:oleObj name="תמונת מפת סיביות" r:id="rId2" imgW="2324100" imgH="619125" progId="Paint.Picture">
                  <p:embed/>
                </p:oleObj>
              </mc:Choice>
              <mc:Fallback>
                <p:oleObj name="תמונת מפת סיביות" r:id="rId2" imgW="2324100" imgH="619125"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0" y="5373688"/>
                        <a:ext cx="31575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7" name="Text Box 7"/>
          <p:cNvSpPr txBox="1">
            <a:spLocks noChangeArrowheads="1"/>
          </p:cNvSpPr>
          <p:nvPr/>
        </p:nvSpPr>
        <p:spPr bwMode="auto">
          <a:xfrm>
            <a:off x="395288" y="2060575"/>
            <a:ext cx="4824412"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ahoma" panose="020B0604030504040204" pitchFamily="34" charset="0"/>
                <a:ea typeface="宋体" panose="02010600030101010101" pitchFamily="2" charset="-122"/>
              </a:defRPr>
            </a:lvl1pPr>
            <a:lvl2pPr>
              <a:defRPr sz="28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000">
                <a:solidFill>
                  <a:schemeClr val="tx1"/>
                </a:solidFill>
                <a:latin typeface="Tahoma" panose="020B0604030504040204" pitchFamily="34" charset="0"/>
                <a:ea typeface="宋体" panose="02010600030101010101" pitchFamily="2" charset="-122"/>
              </a:defRPr>
            </a:lvl4pPr>
            <a:lvl5pPr>
              <a:defRPr sz="2000">
                <a:solidFill>
                  <a:schemeClr val="tx1"/>
                </a:solidFill>
                <a:latin typeface="Tahoma" panose="020B0604030504040204" pitchFamily="34" charset="0"/>
                <a:ea typeface="宋体" panose="02010600030101010101" pitchFamily="2" charset="-122"/>
              </a:defRPr>
            </a:lvl5pPr>
            <a:lvl6pPr>
              <a:defRPr sz="2000">
                <a:solidFill>
                  <a:schemeClr val="tx1"/>
                </a:solidFill>
                <a:latin typeface="Tahoma" panose="020B0604030504040204" pitchFamily="34" charset="0"/>
                <a:ea typeface="宋体" panose="02010600030101010101" pitchFamily="2" charset="-122"/>
              </a:defRPr>
            </a:lvl6pPr>
            <a:lvl7pPr>
              <a:defRPr sz="2000">
                <a:solidFill>
                  <a:schemeClr val="tx1"/>
                </a:solidFill>
                <a:latin typeface="Tahoma" panose="020B0604030504040204" pitchFamily="34" charset="0"/>
                <a:ea typeface="宋体" panose="02010600030101010101" pitchFamily="2" charset="-122"/>
              </a:defRPr>
            </a:lvl7pPr>
            <a:lvl8pPr>
              <a:defRPr sz="2000">
                <a:solidFill>
                  <a:schemeClr val="tx1"/>
                </a:solidFill>
                <a:latin typeface="Tahoma" panose="020B0604030504040204" pitchFamily="34" charset="0"/>
                <a:ea typeface="宋体" panose="02010600030101010101" pitchFamily="2" charset="-122"/>
              </a:defRPr>
            </a:lvl8pPr>
            <a:lvl9pPr>
              <a:defRPr sz="2000">
                <a:solidFill>
                  <a:schemeClr val="tx1"/>
                </a:solidFill>
                <a:latin typeface="Tahoma" panose="020B0604030504040204" pitchFamily="34" charset="0"/>
                <a:ea typeface="宋体" panose="02010600030101010101" pitchFamily="2" charset="-122"/>
              </a:defRPr>
            </a:lvl9pPr>
          </a:lstStyle>
          <a:p>
            <a:pPr eaLnBrk="1" hangingPunct="1">
              <a:defRPr/>
            </a:pPr>
            <a:r>
              <a:rPr lang="en-US" altLang="zh-CN" sz="2400" dirty="0">
                <a:latin typeface="Arial" panose="020B0604020202020204" pitchFamily="34" charset="0"/>
                <a:cs typeface="Arial" panose="020B0604020202020204" pitchFamily="34" charset="0"/>
              </a:rPr>
              <a:t>A Gaussian RBF monotonically</a:t>
            </a:r>
          </a:p>
          <a:p>
            <a:pPr eaLnBrk="1" hangingPunct="1">
              <a:defRPr/>
            </a:pPr>
            <a:r>
              <a:rPr lang="en-US" altLang="zh-CN" sz="2400" dirty="0">
                <a:latin typeface="Arial" panose="020B0604020202020204" pitchFamily="34" charset="0"/>
                <a:cs typeface="Arial" panose="020B0604020202020204" pitchFamily="34" charset="0"/>
              </a:rPr>
              <a:t> decreases with distance from the center. Gaussian-­like RBFs are </a:t>
            </a:r>
            <a:r>
              <a:rPr lang="en-US" altLang="zh-CN" sz="2400" dirty="0">
                <a:solidFill>
                  <a:srgbClr val="FF0000"/>
                </a:solidFill>
                <a:latin typeface="Arial" panose="020B0604020202020204" pitchFamily="34" charset="0"/>
                <a:cs typeface="Arial" panose="020B0604020202020204" pitchFamily="34" charset="0"/>
              </a:rPr>
              <a:t>local</a:t>
            </a:r>
            <a:r>
              <a:rPr lang="en-US" altLang="zh-CN" sz="2400" dirty="0">
                <a:latin typeface="Arial" panose="020B0604020202020204" pitchFamily="34" charset="0"/>
                <a:cs typeface="Arial" panose="020B0604020202020204" pitchFamily="34" charset="0"/>
              </a:rPr>
              <a:t> (give a significant response only in a neighborhood near the center) and are more commonly used. </a:t>
            </a:r>
          </a:p>
          <a:p>
            <a:pPr eaLnBrk="1" hangingPunct="1">
              <a:defRPr/>
            </a:pPr>
            <a:endParaRPr lang="en-US" altLang="zh-CN" sz="2400" dirty="0">
              <a:latin typeface="Arial" panose="020B0604020202020204" pitchFamily="34" charset="0"/>
              <a:cs typeface="Arial" panose="020B0604020202020204" pitchFamily="34" charset="0"/>
            </a:endParaRPr>
          </a:p>
          <a:p>
            <a:pPr eaLnBrk="1" hangingPunct="1">
              <a:defRPr/>
            </a:pPr>
            <a:r>
              <a:rPr lang="en-US" altLang="zh-CN" sz="2400" dirty="0">
                <a:latin typeface="Arial" panose="020B0604020202020204" pitchFamily="34" charset="0"/>
                <a:cs typeface="Arial" panose="020B0604020202020204" pitchFamily="34" charset="0"/>
              </a:rPr>
              <a:t>They are also more biologically plausible because their response is finite. </a:t>
            </a:r>
          </a:p>
        </p:txBody>
      </p:sp>
      <p:pic>
        <p:nvPicPr>
          <p:cNvPr id="1536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725" y="1905000"/>
            <a:ext cx="421163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9"/>
          <p:cNvSpPr txBox="1">
            <a:spLocks noChangeArrowheads="1"/>
          </p:cNvSpPr>
          <p:nvPr/>
        </p:nvSpPr>
        <p:spPr bwMode="auto">
          <a:xfrm>
            <a:off x="5894388" y="4873625"/>
            <a:ext cx="242728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Arial" panose="020B0604020202020204" pitchFamily="34" charset="0"/>
              </a:rPr>
              <a:t>c = 0  and radius r = 1</a:t>
            </a:r>
            <a:endParaRPr lang="zh-CN" altLang="en-US" sz="180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 </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40</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 name="Rectangle 2"/>
          <p:cNvSpPr>
            <a:spLocks noChangeArrowheads="1"/>
          </p:cNvSpPr>
          <p:nvPr/>
        </p:nvSpPr>
        <p:spPr bwMode="auto">
          <a:xfrm>
            <a:off x="467544" y="2307023"/>
            <a:ext cx="7416824" cy="45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p>
            <a:pPr marL="342900" indent="-342900" defTabSz="762000" eaLnBrk="0" hangingPunct="0">
              <a:buFont typeface="Arial" panose="020B0604020202020204" pitchFamily="34" charset="0"/>
              <a:buChar char="•"/>
            </a:pPr>
            <a:endParaRPr lang="en-US" altLang="zh-CN" baseline="0" dirty="0">
              <a:solidFill>
                <a:srgbClr val="FF0000"/>
              </a:solidFill>
              <a:latin typeface="Tahoma" panose="020B0604030504040204" pitchFamily="34" charset="0"/>
            </a:endParaRPr>
          </a:p>
        </p:txBody>
      </p:sp>
      <p:sp>
        <p:nvSpPr>
          <p:cNvPr id="4" name="Rectangle 7"/>
          <p:cNvSpPr txBox="1">
            <a:spLocks noChangeArrowheads="1"/>
          </p:cNvSpPr>
          <p:nvPr/>
        </p:nvSpPr>
        <p:spPr bwMode="auto">
          <a:xfrm>
            <a:off x="576101" y="3471005"/>
            <a:ext cx="4325390" cy="301887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lnSpc>
                <a:spcPct val="80000"/>
              </a:lnSpc>
            </a:pPr>
            <a:r>
              <a:rPr lang="en-US" altLang="en-US" sz="2600" kern="0" baseline="0" dirty="0"/>
              <a:t>2 layer network each cortical unit fully connect to visual space via </a:t>
            </a:r>
            <a:r>
              <a:rPr lang="en-US" altLang="en-US" sz="2600" kern="0" baseline="0" dirty="0" err="1"/>
              <a:t>Hebbian</a:t>
            </a:r>
            <a:r>
              <a:rPr lang="en-US" altLang="en-US" sz="2600" kern="0" baseline="0" dirty="0"/>
              <a:t> units</a:t>
            </a:r>
          </a:p>
          <a:p>
            <a:pPr>
              <a:lnSpc>
                <a:spcPct val="80000"/>
              </a:lnSpc>
            </a:pPr>
            <a:r>
              <a:rPr lang="en-US" altLang="en-US" sz="2600" kern="0" baseline="0" dirty="0"/>
              <a:t>Interconnections of cortical units described by ‘Mexican-hat’ function:  short-range excitation and long-range inhibition</a:t>
            </a:r>
          </a:p>
        </p:txBody>
      </p:sp>
      <p:sp>
        <p:nvSpPr>
          <p:cNvPr id="5" name="Rectangle 3"/>
          <p:cNvSpPr>
            <a:spLocks noChangeArrowheads="1"/>
          </p:cNvSpPr>
          <p:nvPr/>
        </p:nvSpPr>
        <p:spPr bwMode="auto">
          <a:xfrm>
            <a:off x="6987076" y="5924128"/>
            <a:ext cx="166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baseline="0" dirty="0">
                <a:latin typeface="Times New Roman" panose="02020603050405020304" pitchFamily="18" charset="0"/>
              </a:rPr>
              <a:t>visual space</a:t>
            </a:r>
          </a:p>
        </p:txBody>
      </p:sp>
      <p:sp>
        <p:nvSpPr>
          <p:cNvPr id="39" name="Rectangle 4"/>
          <p:cNvSpPr>
            <a:spLocks noChangeArrowheads="1"/>
          </p:cNvSpPr>
          <p:nvPr/>
        </p:nvSpPr>
        <p:spPr bwMode="auto">
          <a:xfrm>
            <a:off x="6961188" y="4226956"/>
            <a:ext cx="1763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baseline="0">
                <a:latin typeface="Times New Roman" panose="02020603050405020304" pitchFamily="18" charset="0"/>
              </a:rPr>
              <a:t>cortical units</a:t>
            </a:r>
          </a:p>
        </p:txBody>
      </p:sp>
      <p:grpSp>
        <p:nvGrpSpPr>
          <p:cNvPr id="40" name="Group 6"/>
          <p:cNvGrpSpPr/>
          <p:nvPr/>
        </p:nvGrpSpPr>
        <p:grpSpPr bwMode="auto">
          <a:xfrm>
            <a:off x="4897438" y="3617356"/>
            <a:ext cx="3505200" cy="2362200"/>
            <a:chOff x="3264" y="720"/>
            <a:chExt cx="2496" cy="1728"/>
          </a:xfrm>
        </p:grpSpPr>
        <p:sp>
          <p:nvSpPr>
            <p:cNvPr id="41" name="AutoShape 7"/>
            <p:cNvSpPr>
              <a:spLocks noChangeArrowheads="1"/>
            </p:cNvSpPr>
            <p:nvPr/>
          </p:nvSpPr>
          <p:spPr bwMode="auto">
            <a:xfrm>
              <a:off x="3312" y="720"/>
              <a:ext cx="2448" cy="480"/>
            </a:xfrm>
            <a:prstGeom prst="parallelogram">
              <a:avLst>
                <a:gd name="adj" fmla="val 191038"/>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8"/>
            <p:cNvSpPr>
              <a:spLocks noChangeArrowheads="1"/>
            </p:cNvSpPr>
            <p:nvPr/>
          </p:nvSpPr>
          <p:spPr bwMode="auto">
            <a:xfrm>
              <a:off x="4224" y="76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9"/>
            <p:cNvSpPr>
              <a:spLocks noChangeArrowheads="1"/>
            </p:cNvSpPr>
            <p:nvPr/>
          </p:nvSpPr>
          <p:spPr bwMode="auto">
            <a:xfrm>
              <a:off x="4752" y="76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0"/>
            <p:cNvSpPr>
              <a:spLocks noChangeArrowheads="1"/>
            </p:cNvSpPr>
            <p:nvPr/>
          </p:nvSpPr>
          <p:spPr bwMode="auto">
            <a:xfrm>
              <a:off x="5232" y="76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1"/>
            <p:cNvSpPr>
              <a:spLocks noChangeArrowheads="1"/>
            </p:cNvSpPr>
            <p:nvPr/>
          </p:nvSpPr>
          <p:spPr bwMode="auto">
            <a:xfrm>
              <a:off x="4032" y="864"/>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2"/>
            <p:cNvSpPr>
              <a:spLocks noChangeArrowheads="1"/>
            </p:cNvSpPr>
            <p:nvPr/>
          </p:nvSpPr>
          <p:spPr bwMode="auto">
            <a:xfrm>
              <a:off x="4512" y="864"/>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13"/>
            <p:cNvSpPr>
              <a:spLocks noChangeArrowheads="1"/>
            </p:cNvSpPr>
            <p:nvPr/>
          </p:nvSpPr>
          <p:spPr bwMode="auto">
            <a:xfrm>
              <a:off x="5040" y="864"/>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14"/>
            <p:cNvSpPr>
              <a:spLocks noChangeArrowheads="1"/>
            </p:cNvSpPr>
            <p:nvPr/>
          </p:nvSpPr>
          <p:spPr bwMode="auto">
            <a:xfrm>
              <a:off x="3744" y="100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15"/>
            <p:cNvSpPr>
              <a:spLocks noChangeArrowheads="1"/>
            </p:cNvSpPr>
            <p:nvPr/>
          </p:nvSpPr>
          <p:spPr bwMode="auto">
            <a:xfrm>
              <a:off x="4320" y="100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16"/>
            <p:cNvSpPr>
              <a:spLocks noChangeArrowheads="1"/>
            </p:cNvSpPr>
            <p:nvPr/>
          </p:nvSpPr>
          <p:spPr bwMode="auto">
            <a:xfrm>
              <a:off x="4704" y="1008"/>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7"/>
            <p:cNvSpPr>
              <a:spLocks noChangeArrowheads="1"/>
            </p:cNvSpPr>
            <p:nvPr/>
          </p:nvSpPr>
          <p:spPr bwMode="auto">
            <a:xfrm>
              <a:off x="3264" y="1968"/>
              <a:ext cx="2448" cy="480"/>
            </a:xfrm>
            <a:prstGeom prst="parallelogram">
              <a:avLst>
                <a:gd name="adj" fmla="val 191038"/>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18"/>
            <p:cNvSpPr>
              <a:spLocks noChangeArrowheads="1"/>
            </p:cNvSpPr>
            <p:nvPr/>
          </p:nvSpPr>
          <p:spPr bwMode="auto">
            <a:xfrm>
              <a:off x="4176" y="2016"/>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9"/>
            <p:cNvSpPr>
              <a:spLocks noChangeArrowheads="1"/>
            </p:cNvSpPr>
            <p:nvPr/>
          </p:nvSpPr>
          <p:spPr bwMode="auto">
            <a:xfrm>
              <a:off x="4704" y="2016"/>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20"/>
            <p:cNvSpPr>
              <a:spLocks noChangeArrowheads="1"/>
            </p:cNvSpPr>
            <p:nvPr/>
          </p:nvSpPr>
          <p:spPr bwMode="auto">
            <a:xfrm>
              <a:off x="5184" y="2016"/>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21"/>
            <p:cNvSpPr>
              <a:spLocks noChangeArrowheads="1"/>
            </p:cNvSpPr>
            <p:nvPr/>
          </p:nvSpPr>
          <p:spPr bwMode="auto">
            <a:xfrm>
              <a:off x="3984" y="2112"/>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22"/>
            <p:cNvSpPr>
              <a:spLocks noChangeArrowheads="1"/>
            </p:cNvSpPr>
            <p:nvPr/>
          </p:nvSpPr>
          <p:spPr bwMode="auto">
            <a:xfrm>
              <a:off x="4464" y="2112"/>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23"/>
            <p:cNvSpPr>
              <a:spLocks noChangeArrowheads="1"/>
            </p:cNvSpPr>
            <p:nvPr/>
          </p:nvSpPr>
          <p:spPr bwMode="auto">
            <a:xfrm>
              <a:off x="4896" y="2160"/>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24"/>
            <p:cNvSpPr>
              <a:spLocks noChangeArrowheads="1"/>
            </p:cNvSpPr>
            <p:nvPr/>
          </p:nvSpPr>
          <p:spPr bwMode="auto">
            <a:xfrm>
              <a:off x="3696" y="2256"/>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5"/>
            <p:cNvSpPr>
              <a:spLocks noChangeArrowheads="1"/>
            </p:cNvSpPr>
            <p:nvPr/>
          </p:nvSpPr>
          <p:spPr bwMode="auto">
            <a:xfrm>
              <a:off x="4272" y="2256"/>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6"/>
            <p:cNvSpPr>
              <a:spLocks noChangeArrowheads="1"/>
            </p:cNvSpPr>
            <p:nvPr/>
          </p:nvSpPr>
          <p:spPr bwMode="auto">
            <a:xfrm>
              <a:off x="4512" y="2304"/>
              <a:ext cx="96" cy="96"/>
            </a:xfrm>
            <a:prstGeom prst="ellipse">
              <a:avLst/>
            </a:pr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27"/>
            <p:cNvSpPr>
              <a:spLocks noChangeShapeType="1"/>
            </p:cNvSpPr>
            <p:nvPr/>
          </p:nvSpPr>
          <p:spPr bwMode="auto">
            <a:xfrm flipH="1">
              <a:off x="3744" y="1104"/>
              <a:ext cx="48" cy="12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28"/>
            <p:cNvSpPr>
              <a:spLocks noChangeShapeType="1"/>
            </p:cNvSpPr>
            <p:nvPr/>
          </p:nvSpPr>
          <p:spPr bwMode="auto">
            <a:xfrm flipH="1">
              <a:off x="3792" y="912"/>
              <a:ext cx="288" cy="13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29"/>
            <p:cNvSpPr>
              <a:spLocks noChangeShapeType="1"/>
            </p:cNvSpPr>
            <p:nvPr/>
          </p:nvSpPr>
          <p:spPr bwMode="auto">
            <a:xfrm flipH="1">
              <a:off x="3792" y="816"/>
              <a:ext cx="480" cy="13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30"/>
            <p:cNvSpPr>
              <a:spLocks noChangeShapeType="1"/>
            </p:cNvSpPr>
            <p:nvPr/>
          </p:nvSpPr>
          <p:spPr bwMode="auto">
            <a:xfrm flipH="1">
              <a:off x="3744" y="1056"/>
              <a:ext cx="624" cy="12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31"/>
            <p:cNvSpPr>
              <a:spLocks noChangeShapeType="1"/>
            </p:cNvSpPr>
            <p:nvPr/>
          </p:nvSpPr>
          <p:spPr bwMode="auto">
            <a:xfrm flipH="1">
              <a:off x="3744" y="960"/>
              <a:ext cx="816" cy="12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32"/>
            <p:cNvSpPr>
              <a:spLocks noChangeShapeType="1"/>
            </p:cNvSpPr>
            <p:nvPr/>
          </p:nvSpPr>
          <p:spPr bwMode="auto">
            <a:xfrm flipH="1">
              <a:off x="3744" y="816"/>
              <a:ext cx="1056" cy="14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33"/>
            <p:cNvSpPr>
              <a:spLocks noChangeShapeType="1"/>
            </p:cNvSpPr>
            <p:nvPr/>
          </p:nvSpPr>
          <p:spPr bwMode="auto">
            <a:xfrm flipH="1">
              <a:off x="3744" y="816"/>
              <a:ext cx="1536" cy="14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34"/>
            <p:cNvSpPr>
              <a:spLocks noChangeShapeType="1"/>
            </p:cNvSpPr>
            <p:nvPr/>
          </p:nvSpPr>
          <p:spPr bwMode="auto">
            <a:xfrm flipH="1">
              <a:off x="3744" y="912"/>
              <a:ext cx="1344" cy="13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35"/>
            <p:cNvSpPr>
              <a:spLocks noChangeShapeType="1"/>
            </p:cNvSpPr>
            <p:nvPr/>
          </p:nvSpPr>
          <p:spPr bwMode="auto">
            <a:xfrm flipH="1">
              <a:off x="3744" y="1056"/>
              <a:ext cx="1008" cy="1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0" name="Rectangle 7"/>
          <p:cNvSpPr txBox="1">
            <a:spLocks noChangeArrowheads="1"/>
          </p:cNvSpPr>
          <p:nvPr/>
        </p:nvSpPr>
        <p:spPr bwMode="auto">
          <a:xfrm>
            <a:off x="588706" y="2060848"/>
            <a:ext cx="8424936" cy="151059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lnSpc>
                <a:spcPct val="80000"/>
              </a:lnSpc>
            </a:pPr>
            <a:r>
              <a:rPr lang="en-US" altLang="en-US" sz="2600" kern="0" baseline="0" dirty="0">
                <a:solidFill>
                  <a:srgbClr val="FF0000"/>
                </a:solidFill>
              </a:rPr>
              <a:t>Biologically motivated</a:t>
            </a:r>
            <a:r>
              <a:rPr lang="en-US" altLang="en-US" sz="2600" kern="0" baseline="0" dirty="0"/>
              <a:t>: how can activity-based learning using highly interconnected circuits lead to orderly mapping of visual stimulus space onto cortical surface?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41</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9" name="Rectangle 7"/>
          <p:cNvSpPr txBox="1">
            <a:spLocks noChangeArrowheads="1"/>
          </p:cNvSpPr>
          <p:nvPr/>
        </p:nvSpPr>
        <p:spPr bwMode="auto">
          <a:xfrm>
            <a:off x="588706" y="2060848"/>
            <a:ext cx="8015742" cy="446449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a:lnSpc>
                <a:spcPct val="80000"/>
              </a:lnSpc>
            </a:pPr>
            <a:r>
              <a:rPr lang="en-US" altLang="en-US" sz="2600" kern="0" baseline="0" dirty="0"/>
              <a:t>Activity-based self-organization (von der </a:t>
            </a:r>
            <a:r>
              <a:rPr lang="en-US" altLang="en-US" sz="2600" kern="0" baseline="0" dirty="0" err="1"/>
              <a:t>Malsburg</a:t>
            </a:r>
            <a:r>
              <a:rPr lang="en-US" altLang="en-US" sz="2600" kern="0" baseline="0" dirty="0"/>
              <a:t>): after learnin</a:t>
            </a:r>
            <a:r>
              <a:rPr lang="en-US" altLang="zh-CN" sz="2600" kern="0" baseline="0" dirty="0"/>
              <a:t>g</a:t>
            </a:r>
            <a:r>
              <a:rPr lang="en-US" altLang="en-US" sz="2600" kern="0" baseline="0" dirty="0"/>
              <a:t>, a topographic map appears. However, input dimension is the same as output dimension</a:t>
            </a:r>
          </a:p>
          <a:p>
            <a:pPr>
              <a:lnSpc>
                <a:spcPct val="80000"/>
              </a:lnSpc>
            </a:pPr>
            <a:endParaRPr lang="en-US" altLang="en-US" sz="2600" kern="0" baseline="0" dirty="0"/>
          </a:p>
          <a:p>
            <a:pPr>
              <a:lnSpc>
                <a:spcPct val="80000"/>
              </a:lnSpc>
            </a:pPr>
            <a:r>
              <a:rPr lang="en-US" altLang="en-US" sz="2600" kern="0" baseline="0" dirty="0" err="1"/>
              <a:t>Kohonen</a:t>
            </a:r>
            <a:r>
              <a:rPr lang="en-US" altLang="en-US" sz="2600" kern="0" baseline="0" dirty="0"/>
              <a:t> simplified this model and called it </a:t>
            </a:r>
            <a:r>
              <a:rPr lang="en-US" altLang="en-US" sz="2600" kern="0" baseline="0" dirty="0" err="1">
                <a:solidFill>
                  <a:srgbClr val="FF0000"/>
                </a:solidFill>
              </a:rPr>
              <a:t>Kohonen’s</a:t>
            </a:r>
            <a:r>
              <a:rPr lang="en-US" altLang="en-US" sz="2600" kern="0" baseline="0" dirty="0">
                <a:solidFill>
                  <a:srgbClr val="FF0000"/>
                </a:solidFill>
              </a:rPr>
              <a:t> self-organizing map (SOM) algorithm</a:t>
            </a:r>
          </a:p>
          <a:p>
            <a:pPr lvl="1">
              <a:lnSpc>
                <a:spcPct val="80000"/>
              </a:lnSpc>
            </a:pPr>
            <a:r>
              <a:rPr lang="en-US" altLang="en-US" sz="2400" kern="0" baseline="0" dirty="0"/>
              <a:t>more general as it can perform </a:t>
            </a:r>
            <a:r>
              <a:rPr lang="en-US" altLang="en-US" sz="2400" b="1" kern="0" baseline="0" dirty="0"/>
              <a:t>dimensionality reduction  </a:t>
            </a:r>
          </a:p>
          <a:p>
            <a:pPr lvl="1">
              <a:lnSpc>
                <a:spcPct val="80000"/>
              </a:lnSpc>
            </a:pPr>
            <a:r>
              <a:rPr lang="en-US" altLang="en-US" sz="2400" kern="0" baseline="0" dirty="0"/>
              <a:t>SOM can be viewed as a </a:t>
            </a:r>
            <a:r>
              <a:rPr lang="en-US" altLang="en-US" sz="2400" b="1" kern="0" baseline="0" dirty="0"/>
              <a:t>vector quantization</a:t>
            </a:r>
            <a:r>
              <a:rPr lang="en-US" altLang="en-US" sz="2400" kern="0" baseline="0" dirty="0"/>
              <a:t> type algorithm</a:t>
            </a:r>
          </a:p>
          <a:p>
            <a:pPr>
              <a:lnSpc>
                <a:spcPct val="80000"/>
              </a:lnSpc>
            </a:pPr>
            <a:endParaRPr lang="en-US" altLang="en-US" sz="2600" kern="0" baseline="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42</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8436" name="Rectangle 6"/>
          <p:cNvSpPr>
            <a:spLocks noGrp="1" noChangeArrowheads="1"/>
          </p:cNvSpPr>
          <p:nvPr>
            <p:ph type="body" idx="4294967295"/>
          </p:nvPr>
        </p:nvSpPr>
        <p:spPr>
          <a:xfrm>
            <a:off x="447675" y="2223245"/>
            <a:ext cx="8496300" cy="3822750"/>
          </a:xfrm>
          <a:solidFill>
            <a:schemeClr val="bg1"/>
          </a:solidFill>
        </p:spPr>
        <p:txBody>
          <a:bodyPr/>
          <a:lstStyle/>
          <a:p>
            <a:pPr>
              <a:lnSpc>
                <a:spcPct val="80000"/>
              </a:lnSpc>
            </a:pPr>
            <a:r>
              <a:rPr lang="en-US" altLang="en-US" sz="2800" dirty="0"/>
              <a:t>The idea in an SOM is </a:t>
            </a:r>
            <a:r>
              <a:rPr lang="en-US" altLang="en-US" sz="2800" dirty="0">
                <a:solidFill>
                  <a:srgbClr val="0000FF"/>
                </a:solidFill>
              </a:rPr>
              <a:t>to transform </a:t>
            </a:r>
            <a:r>
              <a:rPr lang="en-US" altLang="zh-CN" sz="2800" dirty="0">
                <a:solidFill>
                  <a:srgbClr val="0000FF"/>
                </a:solidFill>
              </a:rPr>
              <a:t>an</a:t>
            </a:r>
            <a:r>
              <a:rPr lang="en-US" altLang="en-US" sz="2800" dirty="0">
                <a:solidFill>
                  <a:srgbClr val="0000FF"/>
                </a:solidFill>
              </a:rPr>
              <a:t> input of arbitrary dimension into a 1 or 2 dimensional discrete map</a:t>
            </a:r>
            <a:endParaRPr lang="en-US" altLang="en-US" sz="2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4286250"/>
            <a:ext cx="28098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214313" y="3429000"/>
            <a:ext cx="4178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AU" altLang="zh-CN" b="1" baseline="0" dirty="0"/>
              <a:t>Two possible architectures</a:t>
            </a:r>
            <a:endParaRPr lang="zh-CN" altLang="en-US" b="1" dirty="0"/>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429000"/>
            <a:ext cx="40005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43</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8436" name="Rectangle 6"/>
          <p:cNvSpPr>
            <a:spLocks noGrp="1" noChangeArrowheads="1"/>
          </p:cNvSpPr>
          <p:nvPr>
            <p:ph type="body" idx="4294967295"/>
          </p:nvPr>
        </p:nvSpPr>
        <p:spPr>
          <a:xfrm>
            <a:off x="447675" y="1775048"/>
            <a:ext cx="8496300" cy="4894312"/>
          </a:xfrm>
          <a:solidFill>
            <a:schemeClr val="bg1"/>
          </a:solidFill>
        </p:spPr>
        <p:txBody>
          <a:bodyPr/>
          <a:lstStyle/>
          <a:p>
            <a:pPr>
              <a:lnSpc>
                <a:spcPct val="80000"/>
              </a:lnSpc>
            </a:pPr>
            <a:r>
              <a:rPr lang="en-US" altLang="en-US" sz="2800" dirty="0"/>
              <a:t>Once weights of net initialized, algorithm comprises 3 processes:</a:t>
            </a:r>
          </a:p>
          <a:p>
            <a:pPr>
              <a:lnSpc>
                <a:spcPct val="80000"/>
              </a:lnSpc>
            </a:pPr>
            <a:r>
              <a:rPr lang="en-US" altLang="en-US" sz="2800" dirty="0">
                <a:solidFill>
                  <a:srgbClr val="FF0000"/>
                </a:solidFill>
              </a:rPr>
              <a:t>1. Competition</a:t>
            </a:r>
          </a:p>
          <a:p>
            <a:pPr lvl="1">
              <a:lnSpc>
                <a:spcPct val="80000"/>
              </a:lnSpc>
            </a:pPr>
            <a:r>
              <a:rPr lang="en-US" altLang="en-US" sz="2400" dirty="0"/>
              <a:t>Given an input pattern, outputs compete to see who is winner based on a discriminant function (e.g. similarity of input vector and weight vector)</a:t>
            </a:r>
          </a:p>
          <a:p>
            <a:pPr>
              <a:lnSpc>
                <a:spcPct val="80000"/>
              </a:lnSpc>
            </a:pPr>
            <a:r>
              <a:rPr lang="en-US" altLang="en-US" sz="2800" dirty="0">
                <a:solidFill>
                  <a:srgbClr val="FF0000"/>
                </a:solidFill>
              </a:rPr>
              <a:t>2. Cooperation </a:t>
            </a:r>
          </a:p>
          <a:p>
            <a:pPr lvl="1">
              <a:lnSpc>
                <a:spcPct val="80000"/>
              </a:lnSpc>
            </a:pPr>
            <a:r>
              <a:rPr lang="en-US" altLang="en-US" sz="2400" dirty="0"/>
              <a:t>Winning neuron determines spatial location of a topological neighborhood within which output neurons excited</a:t>
            </a:r>
          </a:p>
          <a:p>
            <a:pPr>
              <a:lnSpc>
                <a:spcPct val="80000"/>
              </a:lnSpc>
            </a:pPr>
            <a:r>
              <a:rPr lang="en-US" altLang="en-US" sz="2800" dirty="0">
                <a:solidFill>
                  <a:srgbClr val="FF0000"/>
                </a:solidFill>
              </a:rPr>
              <a:t>3. Synaptic Adaptation </a:t>
            </a:r>
          </a:p>
          <a:p>
            <a:pPr lvl="1">
              <a:lnSpc>
                <a:spcPct val="80000"/>
              </a:lnSpc>
            </a:pPr>
            <a:r>
              <a:rPr lang="en-US" altLang="en-US" sz="2400" dirty="0"/>
              <a:t>Excite neurons adapt weights so that value of discriminant function increases (a similar input would result in enhanced response from winner)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44</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4"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00113" y="2198974"/>
            <a:ext cx="2884487" cy="2328863"/>
          </a:xfrm>
          <a:prstGeom prst="rect">
            <a:avLst/>
          </a:prstGeom>
          <a:noFill/>
          <a:ln>
            <a:noFill/>
          </a:ln>
        </p:spPr>
      </p:pic>
      <p:sp>
        <p:nvSpPr>
          <p:cNvPr id="5" name="TextBox 9"/>
          <p:cNvSpPr txBox="1">
            <a:spLocks noChangeArrowheads="1"/>
          </p:cNvSpPr>
          <p:nvPr/>
        </p:nvSpPr>
        <p:spPr bwMode="auto">
          <a:xfrm>
            <a:off x="428625" y="4924712"/>
            <a:ext cx="8103815" cy="15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aseline="-25000">
                <a:solidFill>
                  <a:schemeClr val="tx1"/>
                </a:solidFill>
                <a:latin typeface="Coronet" pitchFamily="66" charset="0"/>
                <a:ea typeface="宋体" panose="02010600030101010101" pitchFamily="2" charset="-122"/>
              </a:defRPr>
            </a:lvl1pPr>
            <a:lvl2pPr marL="742950" indent="-285750" eaLnBrk="0" hangingPunct="0">
              <a:defRPr sz="2400" baseline="-25000">
                <a:solidFill>
                  <a:schemeClr val="tx1"/>
                </a:solidFill>
                <a:latin typeface="Coronet" pitchFamily="66" charset="0"/>
                <a:ea typeface="宋体" panose="02010600030101010101" pitchFamily="2" charset="-122"/>
              </a:defRPr>
            </a:lvl2pPr>
            <a:lvl3pPr marL="1143000" indent="-228600" eaLnBrk="0" hangingPunct="0">
              <a:defRPr sz="2400" baseline="-25000">
                <a:solidFill>
                  <a:schemeClr val="tx1"/>
                </a:solidFill>
                <a:latin typeface="Coronet" pitchFamily="66" charset="0"/>
                <a:ea typeface="宋体" panose="02010600030101010101" pitchFamily="2" charset="-122"/>
              </a:defRPr>
            </a:lvl3pPr>
            <a:lvl4pPr marL="1600200" indent="-228600" eaLnBrk="0" hangingPunct="0">
              <a:defRPr sz="2400" baseline="-25000">
                <a:solidFill>
                  <a:schemeClr val="tx1"/>
                </a:solidFill>
                <a:latin typeface="Coronet" pitchFamily="66" charset="0"/>
                <a:ea typeface="宋体" panose="02010600030101010101" pitchFamily="2" charset="-122"/>
              </a:defRPr>
            </a:lvl4pPr>
            <a:lvl5pPr marL="2057400" indent="-228600" eaLnBrk="0" hangingPunct="0">
              <a:defRPr sz="2400" baseline="-25000">
                <a:solidFill>
                  <a:schemeClr val="tx1"/>
                </a:solidFill>
                <a:latin typeface="Coronet" pitchFamily="66" charset="0"/>
                <a:ea typeface="宋体" panose="02010600030101010101" pitchFamily="2" charset="-122"/>
              </a:defRPr>
            </a:lvl5pPr>
            <a:lvl6pPr marL="25146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6pPr>
            <a:lvl7pPr marL="29718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7pPr>
            <a:lvl8pPr marL="34290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8pPr>
            <a:lvl9pPr marL="38862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9pPr>
          </a:lstStyle>
          <a:p>
            <a:pPr eaLnBrk="1" hangingPunct="1">
              <a:lnSpc>
                <a:spcPts val="2800"/>
              </a:lnSpc>
            </a:pPr>
            <a:r>
              <a:rPr lang="en-US" altLang="zh-CN" sz="2800" baseline="0" dirty="0">
                <a:latin typeface="+mn-lt"/>
              </a:rPr>
              <a:t>A continuous input space of activation patterns is mapped onto a discrete output space of neurons by a process of competition among the neurons in the network.</a:t>
            </a:r>
            <a:endParaRPr lang="zh-CN" altLang="en-US" sz="2800" baseline="0" dirty="0">
              <a:latin typeface="+mn-lt"/>
            </a:endParaRPr>
          </a:p>
        </p:txBody>
      </p:sp>
      <p:sp>
        <p:nvSpPr>
          <p:cNvPr id="6" name="Text Box 12"/>
          <p:cNvSpPr txBox="1">
            <a:spLocks noChangeArrowheads="1"/>
          </p:cNvSpPr>
          <p:nvPr/>
        </p:nvSpPr>
        <p:spPr bwMode="auto">
          <a:xfrm>
            <a:off x="4932040" y="2329149"/>
            <a:ext cx="28729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aseline="-25000">
                <a:solidFill>
                  <a:schemeClr val="tx1"/>
                </a:solidFill>
                <a:latin typeface="Coronet" pitchFamily="66" charset="0"/>
                <a:ea typeface="宋体" panose="02010600030101010101" pitchFamily="2" charset="-122"/>
              </a:defRPr>
            </a:lvl1pPr>
            <a:lvl2pPr marL="742950" indent="-285750" eaLnBrk="0" hangingPunct="0">
              <a:defRPr sz="2400" baseline="-25000">
                <a:solidFill>
                  <a:schemeClr val="tx1"/>
                </a:solidFill>
                <a:latin typeface="Coronet" pitchFamily="66" charset="0"/>
                <a:ea typeface="宋体" panose="02010600030101010101" pitchFamily="2" charset="-122"/>
              </a:defRPr>
            </a:lvl2pPr>
            <a:lvl3pPr marL="1143000" indent="-228600" eaLnBrk="0" hangingPunct="0">
              <a:defRPr sz="2400" baseline="-25000">
                <a:solidFill>
                  <a:schemeClr val="tx1"/>
                </a:solidFill>
                <a:latin typeface="Coronet" pitchFamily="66" charset="0"/>
                <a:ea typeface="宋体" panose="02010600030101010101" pitchFamily="2" charset="-122"/>
              </a:defRPr>
            </a:lvl3pPr>
            <a:lvl4pPr marL="1600200" indent="-228600" eaLnBrk="0" hangingPunct="0">
              <a:defRPr sz="2400" baseline="-25000">
                <a:solidFill>
                  <a:schemeClr val="tx1"/>
                </a:solidFill>
                <a:latin typeface="Coronet" pitchFamily="66" charset="0"/>
                <a:ea typeface="宋体" panose="02010600030101010101" pitchFamily="2" charset="-122"/>
              </a:defRPr>
            </a:lvl4pPr>
            <a:lvl5pPr marL="2057400" indent="-228600" eaLnBrk="0" hangingPunct="0">
              <a:defRPr sz="2400" baseline="-25000">
                <a:solidFill>
                  <a:schemeClr val="tx1"/>
                </a:solidFill>
                <a:latin typeface="Coronet" pitchFamily="66" charset="0"/>
                <a:ea typeface="宋体" panose="02010600030101010101" pitchFamily="2" charset="-122"/>
              </a:defRPr>
            </a:lvl5pPr>
            <a:lvl6pPr marL="25146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6pPr>
            <a:lvl7pPr marL="29718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7pPr>
            <a:lvl8pPr marL="34290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8pPr>
            <a:lvl9pPr marL="3886200" indent="-228600" eaLnBrk="0" fontAlgn="base" hangingPunct="0">
              <a:spcBef>
                <a:spcPct val="0"/>
              </a:spcBef>
              <a:spcAft>
                <a:spcPct val="0"/>
              </a:spcAft>
              <a:defRPr sz="2400" baseline="-25000">
                <a:solidFill>
                  <a:schemeClr val="tx1"/>
                </a:solidFill>
                <a:latin typeface="Coronet" pitchFamily="66" charset="0"/>
                <a:ea typeface="宋体" panose="02010600030101010101" pitchFamily="2" charset="-122"/>
              </a:defRPr>
            </a:lvl9pPr>
          </a:lstStyle>
          <a:p>
            <a:pPr eaLnBrk="1" hangingPunct="1"/>
            <a:r>
              <a:rPr lang="en-US" altLang="zh-CN" sz="2800" b="1" baseline="0" dirty="0">
                <a:solidFill>
                  <a:srgbClr val="FF0000"/>
                </a:solidFill>
                <a:latin typeface="Tahoma" panose="020B0604030504040204" pitchFamily="34" charset="0"/>
              </a:rPr>
              <a:t>Winner neuron</a:t>
            </a:r>
          </a:p>
        </p:txBody>
      </p:sp>
      <mc:AlternateContent xmlns:mc="http://schemas.openxmlformats.org/markup-compatibility/2006" xmlns:a14="http://schemas.microsoft.com/office/drawing/2010/main">
        <mc:Choice Requires="a14">
          <p:sp>
            <p:nvSpPr>
              <p:cNvPr id="7" name="文本框 6"/>
              <p:cNvSpPr txBox="1"/>
              <p:nvPr/>
            </p:nvSpPr>
            <p:spPr>
              <a:xfrm>
                <a:off x="4139565" y="2924810"/>
                <a:ext cx="3468370" cy="1792605"/>
              </a:xfrm>
              <a:prstGeom prst="rect">
                <a:avLst/>
              </a:prstGeom>
              <a:noFill/>
            </p:spPr>
            <p:txBody>
              <a:bodyPr wrap="none" rtlCol="0" anchor="t">
                <a:noAutofit/>
              </a:bodyPr>
              <a:lstStyle/>
              <a:p>
                <a:pPr algn="l"/>
                <a:r>
                  <a:rPr lang="en-US" altLang="zh-CN" sz="2400">
                    <a:latin typeface="Cambria Math" panose="02040503050406030204" pitchFamily="18" charset="0"/>
                    <a:cs typeface="Cambria Math" panose="02040503050406030204" pitchFamily="18" charset="0"/>
                  </a:rPr>
                  <a:t>(1)       </a:t>
                </a:r>
                <a14:m>
                  <m:oMath xmlns:m="http://schemas.openxmlformats.org/officeDocument/2006/math">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𝑗</m:t>
                        </m:r>
                      </m:e>
                      <m:sup>
                        <m:r>
                          <a:rPr lang="en-US" altLang="zh-CN" sz="2400" i="1">
                            <a:latin typeface="Cambria Math" panose="02040503050406030204" pitchFamily="18" charset="0"/>
                            <a:cs typeface="Cambria Math" panose="02040503050406030204" pitchFamily="18" charset="0"/>
                          </a:rPr>
                          <m:t>∗</m:t>
                        </m:r>
                      </m:sup>
                    </m:sSup>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𝑎𝑟𝑔𝑚𝑎𝑥</m:t>
                        </m:r>
                      </m:e>
                      <m:sub>
                        <m:r>
                          <a:rPr lang="en-US" altLang="zh-CN" sz="2400" i="1">
                            <a:latin typeface="Cambria Math" panose="02040503050406030204" pitchFamily="18" charset="0"/>
                            <a:cs typeface="Cambria Math" panose="02040503050406030204" pitchFamily="18" charset="0"/>
                          </a:rPr>
                          <m:t>𝑗</m:t>
                        </m:r>
                      </m:sub>
                    </m:sSub>
                    <m:d>
                      <m:dPr>
                        <m:ctrlPr>
                          <a:rPr lang="en-US" altLang="zh-CN" sz="2400" i="1">
                            <a:latin typeface="Cambria Math" panose="02040503050406030204" pitchFamily="18" charset="0"/>
                            <a:cs typeface="Cambria Math" panose="02040503050406030204" pitchFamily="18" charset="0"/>
                          </a:rPr>
                        </m:ctrlPr>
                      </m:dPr>
                      <m:e>
                        <m:sSubSup>
                          <m:sSubSupPr>
                            <m:ctrlPr>
                              <a:rPr lang="en-US" altLang="zh-CN" sz="2400" i="1">
                                <a:latin typeface="Cambria Math" panose="02040503050406030204" pitchFamily="18" charset="0"/>
                                <a:cs typeface="Cambria Math" panose="02040503050406030204" pitchFamily="18" charset="0"/>
                              </a:rPr>
                            </m:ctrlPr>
                          </m:sSubSupPr>
                          <m:e>
                            <m:r>
                              <a:rPr lang="en-US" altLang="zh-CN" sz="2400" i="1">
                                <a:latin typeface="Cambria Math" panose="02040503050406030204" pitchFamily="18" charset="0"/>
                                <a:cs typeface="Cambria Math" panose="02040503050406030204" pitchFamily="18" charset="0"/>
                              </a:rPr>
                              <m:t>𝑤</m:t>
                            </m:r>
                          </m:e>
                          <m:sub>
                            <m:r>
                              <a:rPr lang="en-US" altLang="zh-CN" sz="2400" i="1">
                                <a:latin typeface="Cambria Math" panose="02040503050406030204" pitchFamily="18" charset="0"/>
                                <a:cs typeface="Cambria Math" panose="02040503050406030204" pitchFamily="18" charset="0"/>
                              </a:rPr>
                              <m:t>𝑗</m:t>
                            </m:r>
                          </m:sub>
                          <m:sup>
                            <m:r>
                              <a:rPr lang="en-US" altLang="zh-CN" sz="2400" i="1">
                                <a:latin typeface="Cambria Math" panose="02040503050406030204" pitchFamily="18" charset="0"/>
                                <a:cs typeface="Cambria Math" panose="02040503050406030204" pitchFamily="18" charset="0"/>
                              </a:rPr>
                              <m:t>𝑇</m:t>
                            </m:r>
                          </m:sup>
                        </m:sSubSup>
                        <m:r>
                          <a:rPr lang="en-US" altLang="zh-CN" sz="2400" i="1">
                            <a:latin typeface="Cambria Math" panose="02040503050406030204" pitchFamily="18" charset="0"/>
                            <a:cs typeface="Cambria Math" panose="02040503050406030204" pitchFamily="18" charset="0"/>
                          </a:rPr>
                          <m:t>𝑥</m:t>
                        </m:r>
                      </m:e>
                    </m:d>
                  </m:oMath>
                </a14:m>
                <a:endParaRPr lang="en-US" altLang="zh-CN" sz="2400" i="1">
                  <a:latin typeface="Cambria Math" panose="02040503050406030204" pitchFamily="18" charset="0"/>
                  <a:cs typeface="Cambria Math" panose="02040503050406030204" pitchFamily="18" charset="0"/>
                </a:endParaRPr>
              </a:p>
              <a:p>
                <a:pPr algn="l"/>
                <a:r>
                  <a:rPr lang="en-US" altLang="zh-CN" sz="2400">
                    <a:latin typeface="Cambria Math" panose="02040503050406030204" pitchFamily="18" charset="0"/>
                    <a:cs typeface="Cambria Math" panose="02040503050406030204" pitchFamily="18" charset="0"/>
                    <a:sym typeface="+mn-ea"/>
                  </a:rPr>
                  <a:t>(2)       </a:t>
                </a:r>
                <a14:m>
                  <m:oMath xmlns:m="http://schemas.openxmlformats.org/officeDocument/2006/math">
                    <m:sSup>
                      <m:sSupPr>
                        <m:ctrlPr>
                          <a:rPr lang="en-US" altLang="zh-CN" sz="2400" i="1">
                            <a:latin typeface="Cambria Math" panose="02040503050406030204" pitchFamily="18" charset="0"/>
                            <a:cs typeface="Cambria Math" panose="02040503050406030204" pitchFamily="18" charset="0"/>
                          </a:rPr>
                        </m:ctrlPr>
                      </m:sSupPr>
                      <m:e>
                        <m:r>
                          <a:rPr lang="en-US" altLang="zh-CN" sz="2400" i="1">
                            <a:latin typeface="Cambria Math" panose="02040503050406030204" pitchFamily="18" charset="0"/>
                            <a:cs typeface="Cambria Math" panose="02040503050406030204" pitchFamily="18" charset="0"/>
                          </a:rPr>
                          <m:t>𝑗</m:t>
                        </m:r>
                      </m:e>
                      <m:sup>
                        <m:r>
                          <a:rPr lang="en-US" altLang="zh-CN" sz="2400" i="1">
                            <a:latin typeface="Cambria Math" panose="02040503050406030204" pitchFamily="18" charset="0"/>
                            <a:cs typeface="Cambria Math" panose="02040503050406030204" pitchFamily="18" charset="0"/>
                          </a:rPr>
                          <m:t>∗</m:t>
                        </m:r>
                      </m:sup>
                    </m:sSup>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𝑎𝑟𝑔𝑚𝑖𝑛</m:t>
                        </m:r>
                      </m:e>
                      <m:sub>
                        <m:r>
                          <a:rPr lang="en-US" altLang="zh-CN" sz="2400" i="1">
                            <a:latin typeface="Cambria Math" panose="02040503050406030204" pitchFamily="18" charset="0"/>
                            <a:cs typeface="Cambria Math" panose="02040503050406030204" pitchFamily="18" charset="0"/>
                          </a:rPr>
                          <m:t>𝑗</m:t>
                        </m:r>
                      </m:sub>
                    </m:sSub>
                    <m:d>
                      <m:dPr>
                        <m:ctrlPr>
                          <a:rPr lang="en-US" altLang="zh-CN" sz="2400" i="1">
                            <a:latin typeface="Cambria Math" panose="02040503050406030204" pitchFamily="18" charset="0"/>
                            <a:cs typeface="Cambria Math" panose="02040503050406030204" pitchFamily="18" charset="0"/>
                          </a:rPr>
                        </m:ctrlPr>
                      </m:dPr>
                      <m:e>
                        <m:d>
                          <m:dPr>
                            <m:begChr m:val="‖"/>
                            <m:endChr m:val="‖"/>
                            <m:ctrlPr>
                              <a:rPr lang="en-US" altLang="zh-CN" sz="2400" i="1">
                                <a:latin typeface="Cambria Math" panose="02040503050406030204" pitchFamily="18" charset="0"/>
                                <a:cs typeface="Cambria Math" panose="02040503050406030204" pitchFamily="18" charset="0"/>
                              </a:rPr>
                            </m:ctrlPr>
                          </m:dPr>
                          <m:e>
                            <m:r>
                              <a:rPr lang="en-US" altLang="zh-CN" sz="2400" i="1">
                                <a:latin typeface="Cambria Math" panose="02040503050406030204" pitchFamily="18" charset="0"/>
                                <a:cs typeface="Cambria Math" panose="02040503050406030204" pitchFamily="18" charset="0"/>
                              </a:rPr>
                              <m:t>𝑥</m:t>
                            </m:r>
                            <m:r>
                              <a:rPr lang="en-US" altLang="zh-CN" sz="2400" i="1">
                                <a:latin typeface="Cambria Math" panose="02040503050406030204" pitchFamily="18" charset="0"/>
                                <a:cs typeface="Cambria Math" panose="02040503050406030204" pitchFamily="18" charset="0"/>
                              </a:rPr>
                              <m:t>−</m:t>
                            </m:r>
                            <m:sSub>
                              <m:sSubPr>
                                <m:ctrlPr>
                                  <a:rPr lang="en-US" altLang="zh-CN" sz="2400" i="1">
                                    <a:latin typeface="Cambria Math" panose="02040503050406030204" pitchFamily="18" charset="0"/>
                                    <a:cs typeface="Cambria Math" panose="02040503050406030204" pitchFamily="18" charset="0"/>
                                  </a:rPr>
                                </m:ctrlPr>
                              </m:sSubPr>
                              <m:e>
                                <m:r>
                                  <a:rPr lang="en-US" altLang="zh-CN" sz="2400" i="1">
                                    <a:latin typeface="Cambria Math" panose="02040503050406030204" pitchFamily="18" charset="0"/>
                                    <a:cs typeface="Cambria Math" panose="02040503050406030204" pitchFamily="18" charset="0"/>
                                  </a:rPr>
                                  <m:t>𝑤</m:t>
                                </m:r>
                              </m:e>
                              <m:sub>
                                <m:r>
                                  <a:rPr lang="en-US" altLang="zh-CN" sz="2400" i="1">
                                    <a:latin typeface="Cambria Math" panose="02040503050406030204" pitchFamily="18" charset="0"/>
                                    <a:cs typeface="Cambria Math" panose="02040503050406030204" pitchFamily="18" charset="0"/>
                                  </a:rPr>
                                  <m:t>𝑗</m:t>
                                </m:r>
                              </m:sub>
                            </m:sSub>
                          </m:e>
                        </m:d>
                      </m:e>
                    </m:d>
                  </m:oMath>
                </a14:m>
                <a:endParaRPr lang="en-US" altLang="zh-CN" sz="2400"/>
              </a:p>
            </p:txBody>
          </p:sp>
        </mc:Choice>
        <mc:Fallback xmlns="">
          <p:sp>
            <p:nvSpPr>
              <p:cNvPr id="7" name="文本框 6"/>
              <p:cNvSpPr txBox="1">
                <a:spLocks noRot="1" noChangeAspect="1" noMove="1" noResize="1" noEditPoints="1" noAdjustHandles="1" noChangeArrowheads="1" noChangeShapeType="1" noTextEdit="1"/>
              </p:cNvSpPr>
              <p:nvPr/>
            </p:nvSpPr>
            <p:spPr>
              <a:xfrm>
                <a:off x="4139565" y="2924810"/>
                <a:ext cx="3468370" cy="1792605"/>
              </a:xfrm>
              <a:prstGeom prst="rect">
                <a:avLst/>
              </a:prstGeom>
              <a:blipFill rotWithShape="1">
                <a:blip r:embed="rId3"/>
                <a:stretch>
                  <a:fillRect r="-23618"/>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45</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19" name="图片 18"/>
          <p:cNvPicPr>
            <a:picLocks noChangeAspect="1"/>
          </p:cNvPicPr>
          <p:nvPr/>
        </p:nvPicPr>
        <p:blipFill>
          <a:blip r:embed="rId2"/>
          <a:stretch>
            <a:fillRect/>
          </a:stretch>
        </p:blipFill>
        <p:spPr>
          <a:xfrm>
            <a:off x="180975" y="2204720"/>
            <a:ext cx="8782050" cy="41579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46</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6627" name="Content Placeholder 4"/>
          <p:cNvSpPr>
            <a:spLocks noGrp="1"/>
          </p:cNvSpPr>
          <p:nvPr>
            <p:ph idx="1"/>
          </p:nvPr>
        </p:nvSpPr>
        <p:spPr>
          <a:xfrm>
            <a:off x="500063" y="2492896"/>
            <a:ext cx="8001000" cy="428625"/>
          </a:xfrm>
        </p:spPr>
        <p:txBody>
          <a:bodyPr/>
          <a:lstStyle/>
          <a:p>
            <a:pPr>
              <a:buSzPct val="75000"/>
            </a:pPr>
            <a:r>
              <a:rPr lang="en-US" altLang="zh-CN" sz="2800" dirty="0"/>
              <a:t>The topological </a:t>
            </a:r>
            <a:r>
              <a:rPr lang="en-US" altLang="zh-CN" sz="2800" b="1" dirty="0">
                <a:solidFill>
                  <a:srgbClr val="FF0000"/>
                </a:solidFill>
              </a:rPr>
              <a:t>neighborhood</a:t>
            </a:r>
            <a:r>
              <a:rPr lang="en-US" altLang="zh-CN" sz="2800" dirty="0"/>
              <a:t> </a:t>
            </a:r>
            <a:r>
              <a:rPr lang="en-US" altLang="zh-CN" sz="2800" i="1" dirty="0" err="1"/>
              <a:t>h</a:t>
            </a:r>
            <a:r>
              <a:rPr lang="en-US" altLang="zh-CN" sz="2800" i="1" baseline="-25000" dirty="0" err="1"/>
              <a:t>j,i</a:t>
            </a:r>
            <a:r>
              <a:rPr lang="en-US" altLang="zh-CN" sz="2800" i="1" baseline="-25000" dirty="0"/>
              <a:t>  </a:t>
            </a:r>
            <a:r>
              <a:rPr lang="en-US" altLang="zh-CN" sz="2800" i="1" dirty="0"/>
              <a:t>shrinks with time</a:t>
            </a:r>
          </a:p>
          <a:p>
            <a:pPr>
              <a:buSzPct val="75000"/>
            </a:pPr>
            <a:endParaRPr lang="en-US" altLang="zh-CN" sz="2800" b="1" dirty="0">
              <a:solidFill>
                <a:srgbClr val="0000FF"/>
              </a:solidFill>
            </a:endParaRPr>
          </a:p>
          <a:p>
            <a:pPr>
              <a:buSzPct val="75000"/>
            </a:pPr>
            <a:endParaRPr lang="en-US" altLang="zh-CN" sz="2800" b="1" dirty="0">
              <a:solidFill>
                <a:srgbClr val="0000FF"/>
              </a:solidFill>
            </a:endParaRPr>
          </a:p>
          <a:p>
            <a:pPr>
              <a:buSzPct val="75000"/>
            </a:pPr>
            <a:endParaRPr lang="en-US" altLang="zh-CN" sz="2800" b="1" dirty="0">
              <a:solidFill>
                <a:srgbClr val="0000FF"/>
              </a:solidFill>
            </a:endParaRPr>
          </a:p>
          <a:p>
            <a:pPr>
              <a:buSzPct val="75000"/>
            </a:pPr>
            <a:r>
              <a:rPr lang="en-US" altLang="zh-CN" sz="2800" b="1" dirty="0">
                <a:solidFill>
                  <a:srgbClr val="0000FF"/>
                </a:solidFill>
              </a:rPr>
              <a:t>Neighbors</a:t>
            </a:r>
            <a:r>
              <a:rPr lang="en-US" altLang="zh-CN" sz="2800" dirty="0">
                <a:solidFill>
                  <a:srgbClr val="0000FF"/>
                </a:solidFill>
              </a:rPr>
              <a:t> of the winning node are also allowed to update, even if they are not close to winning!</a:t>
            </a:r>
          </a:p>
          <a:p>
            <a:pPr>
              <a:buSzPct val="75000"/>
            </a:pPr>
            <a:endParaRPr lang="zh-CN" altLang="en-US" sz="2800" dirty="0"/>
          </a:p>
        </p:txBody>
      </p:sp>
      <p:graphicFrame>
        <p:nvGraphicFramePr>
          <p:cNvPr id="26631" name="Object 10"/>
          <p:cNvGraphicFramePr>
            <a:graphicFrameLocks noChangeAspect="1"/>
          </p:cNvGraphicFramePr>
          <p:nvPr/>
        </p:nvGraphicFramePr>
        <p:xfrm>
          <a:off x="4088035" y="3363391"/>
          <a:ext cx="3292277" cy="1144587"/>
        </p:xfrm>
        <a:graphic>
          <a:graphicData uri="http://schemas.openxmlformats.org/presentationml/2006/ole">
            <mc:AlternateContent xmlns:mc="http://schemas.openxmlformats.org/markup-compatibility/2006">
              <mc:Choice xmlns:v="urn:schemas-microsoft-com:vml" Requires="v">
                <p:oleObj name="Equation" r:id="rId2" imgW="1460500" imgH="508000" progId="Equation.DSMT4">
                  <p:embed/>
                </p:oleObj>
              </mc:Choice>
              <mc:Fallback>
                <p:oleObj name="Equation" r:id="rId2" imgW="1460500" imgH="508000" progId="Equation.DSMT4">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035" y="3363391"/>
                        <a:ext cx="3292277" cy="1144587"/>
                      </a:xfrm>
                      <a:prstGeom prst="rect">
                        <a:avLst/>
                      </a:prstGeom>
                      <a:noFill/>
                      <a:ln>
                        <a:noFill/>
                      </a:ln>
                      <a:effectLst/>
                    </p:spPr>
                  </p:pic>
                </p:oleObj>
              </mc:Fallback>
            </mc:AlternateContent>
          </a:graphicData>
        </a:graphic>
      </p:graphicFrame>
      <p:graphicFrame>
        <p:nvGraphicFramePr>
          <p:cNvPr id="26632" name="Object 11"/>
          <p:cNvGraphicFramePr>
            <a:graphicFrameLocks noChangeAspect="1"/>
          </p:cNvGraphicFramePr>
          <p:nvPr/>
        </p:nvGraphicFramePr>
        <p:xfrm>
          <a:off x="1042988" y="3425303"/>
          <a:ext cx="2664916" cy="1023313"/>
        </p:xfrm>
        <a:graphic>
          <a:graphicData uri="http://schemas.openxmlformats.org/presentationml/2006/ole">
            <mc:AlternateContent xmlns:mc="http://schemas.openxmlformats.org/markup-compatibility/2006">
              <mc:Choice xmlns:v="urn:schemas-microsoft-com:vml" Requires="v">
                <p:oleObj name="Equation" r:id="rId4" imgW="1256665" imgH="482600" progId="Equation.DSMT4">
                  <p:embed/>
                </p:oleObj>
              </mc:Choice>
              <mc:Fallback>
                <p:oleObj name="Equation" r:id="rId4" imgW="1256665" imgH="48260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425303"/>
                        <a:ext cx="2664916" cy="1023313"/>
                      </a:xfrm>
                      <a:prstGeom prst="rect">
                        <a:avLst/>
                      </a:prstGeom>
                      <a:noFill/>
                      <a:ln>
                        <a:noFill/>
                      </a:ln>
                      <a:effec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Self-organizing Feature Map</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47</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16" name="图片 15"/>
          <p:cNvPicPr>
            <a:picLocks noChangeAspect="1"/>
          </p:cNvPicPr>
          <p:nvPr/>
        </p:nvPicPr>
        <p:blipFill>
          <a:blip r:embed="rId2"/>
          <a:stretch>
            <a:fillRect/>
          </a:stretch>
        </p:blipFill>
        <p:spPr>
          <a:xfrm>
            <a:off x="350520" y="2708910"/>
            <a:ext cx="8596630" cy="3462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48</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5363" name="Text Box 3"/>
          <p:cNvSpPr txBox="1">
            <a:spLocks noChangeArrowheads="1"/>
          </p:cNvSpPr>
          <p:nvPr/>
        </p:nvSpPr>
        <p:spPr bwMode="auto">
          <a:xfrm>
            <a:off x="538163" y="2132260"/>
            <a:ext cx="2132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TW" sz="2800" b="1" baseline="-25000">
                <a:latin typeface="Comic Sans MS" panose="030F0702030302020204" pitchFamily="66" charset="0"/>
                <a:cs typeface="Arial" panose="020B0604020202020204" pitchFamily="34" charset="0"/>
              </a:rPr>
              <a:t>Auto-association</a:t>
            </a:r>
          </a:p>
        </p:txBody>
      </p:sp>
      <p:sp>
        <p:nvSpPr>
          <p:cNvPr id="15368" name="Text Box 8"/>
          <p:cNvSpPr txBox="1">
            <a:spLocks noChangeArrowheads="1"/>
          </p:cNvSpPr>
          <p:nvPr/>
        </p:nvSpPr>
        <p:spPr bwMode="auto">
          <a:xfrm>
            <a:off x="539750" y="4076700"/>
            <a:ext cx="24018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TW" sz="2800" b="1" baseline="-25000">
                <a:latin typeface="Comic Sans MS" panose="030F0702030302020204" pitchFamily="66" charset="0"/>
                <a:cs typeface="Arial" panose="020B0604020202020204" pitchFamily="34" charset="0"/>
              </a:rPr>
              <a:t>Hetero-association</a:t>
            </a:r>
          </a:p>
        </p:txBody>
      </p:sp>
      <p:grpSp>
        <p:nvGrpSpPr>
          <p:cNvPr id="3" name="Group 11"/>
          <p:cNvGrpSpPr/>
          <p:nvPr/>
        </p:nvGrpSpPr>
        <p:grpSpPr bwMode="auto">
          <a:xfrm>
            <a:off x="2051050" y="2924423"/>
            <a:ext cx="5041900" cy="914400"/>
            <a:chOff x="1292" y="2069"/>
            <a:chExt cx="3176" cy="576"/>
          </a:xfrm>
        </p:grpSpPr>
        <p:sp>
          <p:nvSpPr>
            <p:cNvPr id="6175" name="Rectangle 12"/>
            <p:cNvSpPr>
              <a:spLocks noChangeArrowheads="1"/>
            </p:cNvSpPr>
            <p:nvPr/>
          </p:nvSpPr>
          <p:spPr bwMode="auto">
            <a:xfrm>
              <a:off x="2245" y="2069"/>
              <a:ext cx="1296" cy="576"/>
            </a:xfrm>
            <a:prstGeom prst="rect">
              <a:avLst/>
            </a:prstGeom>
            <a:gradFill rotWithShape="1">
              <a:gsLst>
                <a:gs pos="0">
                  <a:srgbClr val="FFCCFF"/>
                </a:gs>
                <a:gs pos="100000">
                  <a:srgbClr val="FF9900"/>
                </a:gs>
              </a:gsLst>
              <a:lin ang="2700000" scaled="1"/>
            </a:gradFill>
            <a:ln w="9525">
              <a:solidFill>
                <a:srgbClr val="000000"/>
              </a:solidFill>
              <a:miter lim="800000"/>
            </a:ln>
            <a:effectLst>
              <a:outerShdw dist="107763" dir="2700000" algn="ctr" rotWithShape="0">
                <a:schemeClr val="bg2">
                  <a:alpha val="50000"/>
                </a:schemeClr>
              </a:outerShdw>
            </a:effec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TW" sz="2400" baseline="-25000">
                  <a:solidFill>
                    <a:srgbClr val="000000"/>
                  </a:solidFill>
                  <a:latin typeface="Comic Sans MS" panose="030F0702030302020204" pitchFamily="66" charset="0"/>
                  <a:cs typeface="Arial" panose="020B0604020202020204" pitchFamily="34" charset="0"/>
                </a:rPr>
                <a:t>memory</a:t>
              </a:r>
            </a:p>
          </p:txBody>
        </p:sp>
        <p:sp>
          <p:nvSpPr>
            <p:cNvPr id="6176" name="Rectangle 13"/>
            <p:cNvSpPr>
              <a:spLocks noChangeArrowheads="1"/>
            </p:cNvSpPr>
            <p:nvPr/>
          </p:nvSpPr>
          <p:spPr bwMode="auto">
            <a:xfrm>
              <a:off x="1292" y="2296"/>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77" name="AutoShape 14"/>
            <p:cNvCxnSpPr>
              <a:cxnSpLocks noChangeShapeType="1"/>
              <a:stCxn id="6176" idx="3"/>
              <a:endCxn id="6175" idx="1"/>
            </p:cNvCxnSpPr>
            <p:nvPr/>
          </p:nvCxnSpPr>
          <p:spPr bwMode="auto">
            <a:xfrm flipV="1">
              <a:off x="1383" y="2357"/>
              <a:ext cx="862"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6178" name="Rectangle 15"/>
            <p:cNvSpPr>
              <a:spLocks noChangeArrowheads="1"/>
            </p:cNvSpPr>
            <p:nvPr/>
          </p:nvSpPr>
          <p:spPr bwMode="auto">
            <a:xfrm>
              <a:off x="4377" y="2296"/>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79" name="AutoShape 16"/>
            <p:cNvCxnSpPr>
              <a:cxnSpLocks noChangeShapeType="1"/>
              <a:stCxn id="6175" idx="3"/>
              <a:endCxn id="6178" idx="1"/>
            </p:cNvCxnSpPr>
            <p:nvPr/>
          </p:nvCxnSpPr>
          <p:spPr bwMode="auto">
            <a:xfrm>
              <a:off x="3541" y="2357"/>
              <a:ext cx="836"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4" name="Group 17"/>
          <p:cNvGrpSpPr/>
          <p:nvPr/>
        </p:nvGrpSpPr>
        <p:grpSpPr bwMode="auto">
          <a:xfrm>
            <a:off x="2051050" y="5734050"/>
            <a:ext cx="5041900" cy="914400"/>
            <a:chOff x="1292" y="3444"/>
            <a:chExt cx="3176" cy="576"/>
          </a:xfrm>
        </p:grpSpPr>
        <p:sp>
          <p:nvSpPr>
            <p:cNvPr id="6170" name="Rectangle 18"/>
            <p:cNvSpPr>
              <a:spLocks noChangeArrowheads="1"/>
            </p:cNvSpPr>
            <p:nvPr/>
          </p:nvSpPr>
          <p:spPr bwMode="auto">
            <a:xfrm>
              <a:off x="2245" y="3444"/>
              <a:ext cx="1296" cy="576"/>
            </a:xfrm>
            <a:prstGeom prst="rect">
              <a:avLst/>
            </a:prstGeom>
            <a:gradFill rotWithShape="1">
              <a:gsLst>
                <a:gs pos="0">
                  <a:srgbClr val="FFCCFF"/>
                </a:gs>
                <a:gs pos="100000">
                  <a:srgbClr val="FF9900"/>
                </a:gs>
              </a:gsLst>
              <a:lin ang="2700000" scaled="1"/>
            </a:gradFill>
            <a:ln w="9525">
              <a:solidFill>
                <a:srgbClr val="000000"/>
              </a:solidFill>
              <a:miter lim="800000"/>
            </a:ln>
            <a:effectLst>
              <a:outerShdw dist="107763" dir="2700000" algn="ctr" rotWithShape="0">
                <a:schemeClr val="bg2">
                  <a:alpha val="50000"/>
                </a:schemeClr>
              </a:outerShdw>
            </a:effec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TW" sz="2400" baseline="-25000">
                  <a:solidFill>
                    <a:srgbClr val="000000"/>
                  </a:solidFill>
                  <a:latin typeface="Comic Sans MS" panose="030F0702030302020204" pitchFamily="66" charset="0"/>
                  <a:cs typeface="Arial" panose="020B0604020202020204" pitchFamily="34" charset="0"/>
                </a:rPr>
                <a:t>memory</a:t>
              </a:r>
            </a:p>
          </p:txBody>
        </p:sp>
        <p:sp>
          <p:nvSpPr>
            <p:cNvPr id="6171" name="Rectangle 19"/>
            <p:cNvSpPr>
              <a:spLocks noChangeArrowheads="1"/>
            </p:cNvSpPr>
            <p:nvPr/>
          </p:nvSpPr>
          <p:spPr bwMode="auto">
            <a:xfrm>
              <a:off x="1292" y="3671"/>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72" name="AutoShape 20"/>
            <p:cNvCxnSpPr>
              <a:cxnSpLocks noChangeShapeType="1"/>
              <a:stCxn id="6171" idx="3"/>
            </p:cNvCxnSpPr>
            <p:nvPr/>
          </p:nvCxnSpPr>
          <p:spPr bwMode="auto">
            <a:xfrm flipV="1">
              <a:off x="1383" y="3732"/>
              <a:ext cx="862"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6173" name="Rectangle 21"/>
            <p:cNvSpPr>
              <a:spLocks noChangeArrowheads="1"/>
            </p:cNvSpPr>
            <p:nvPr/>
          </p:nvSpPr>
          <p:spPr bwMode="auto">
            <a:xfrm>
              <a:off x="4377" y="3671"/>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74" name="AutoShape 22"/>
            <p:cNvCxnSpPr>
              <a:cxnSpLocks noChangeShapeType="1"/>
              <a:endCxn id="6173" idx="1"/>
            </p:cNvCxnSpPr>
            <p:nvPr/>
          </p:nvCxnSpPr>
          <p:spPr bwMode="auto">
            <a:xfrm>
              <a:off x="3541" y="3732"/>
              <a:ext cx="836"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5" name="Group 17"/>
          <p:cNvGrpSpPr/>
          <p:nvPr/>
        </p:nvGrpSpPr>
        <p:grpSpPr bwMode="auto">
          <a:xfrm>
            <a:off x="2051050" y="4581525"/>
            <a:ext cx="5041900" cy="914400"/>
            <a:chOff x="1292" y="3444"/>
            <a:chExt cx="3176" cy="576"/>
          </a:xfrm>
        </p:grpSpPr>
        <p:sp>
          <p:nvSpPr>
            <p:cNvPr id="6159" name="Rectangle 18"/>
            <p:cNvSpPr>
              <a:spLocks noChangeArrowheads="1"/>
            </p:cNvSpPr>
            <p:nvPr/>
          </p:nvSpPr>
          <p:spPr bwMode="auto">
            <a:xfrm>
              <a:off x="2245" y="3444"/>
              <a:ext cx="1296" cy="576"/>
            </a:xfrm>
            <a:prstGeom prst="rect">
              <a:avLst/>
            </a:prstGeom>
            <a:gradFill rotWithShape="1">
              <a:gsLst>
                <a:gs pos="0">
                  <a:srgbClr val="FFCCFF"/>
                </a:gs>
                <a:gs pos="100000">
                  <a:srgbClr val="FF9900"/>
                </a:gs>
              </a:gsLst>
              <a:lin ang="2700000" scaled="1"/>
            </a:gradFill>
            <a:ln w="9525">
              <a:solidFill>
                <a:srgbClr val="000000"/>
              </a:solidFill>
              <a:miter lim="800000"/>
            </a:ln>
            <a:effectLst>
              <a:outerShdw dist="107763" dir="2700000" algn="ctr" rotWithShape="0">
                <a:schemeClr val="bg2">
                  <a:alpha val="50000"/>
                </a:schemeClr>
              </a:outerShdw>
            </a:effec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TW" sz="2400" baseline="-25000">
                  <a:solidFill>
                    <a:srgbClr val="000000"/>
                  </a:solidFill>
                  <a:latin typeface="Comic Sans MS" panose="030F0702030302020204" pitchFamily="66" charset="0"/>
                  <a:cs typeface="Arial" panose="020B0604020202020204" pitchFamily="34" charset="0"/>
                </a:rPr>
                <a:t>memory</a:t>
              </a:r>
            </a:p>
          </p:txBody>
        </p:sp>
        <p:sp>
          <p:nvSpPr>
            <p:cNvPr id="6160" name="Rectangle 19"/>
            <p:cNvSpPr>
              <a:spLocks noChangeArrowheads="1"/>
            </p:cNvSpPr>
            <p:nvPr/>
          </p:nvSpPr>
          <p:spPr bwMode="auto">
            <a:xfrm>
              <a:off x="1292" y="3671"/>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61" name="AutoShape 20"/>
            <p:cNvCxnSpPr>
              <a:cxnSpLocks noChangeShapeType="1"/>
              <a:stCxn id="6160" idx="3"/>
              <a:endCxn id="6159" idx="1"/>
            </p:cNvCxnSpPr>
            <p:nvPr/>
          </p:nvCxnSpPr>
          <p:spPr bwMode="auto">
            <a:xfrm flipV="1">
              <a:off x="1383" y="3732"/>
              <a:ext cx="862"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6162" name="Rectangle 21"/>
            <p:cNvSpPr>
              <a:spLocks noChangeArrowheads="1"/>
            </p:cNvSpPr>
            <p:nvPr/>
          </p:nvSpPr>
          <p:spPr bwMode="auto">
            <a:xfrm>
              <a:off x="4377" y="3671"/>
              <a:ext cx="9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cs typeface="Arial" panose="020B0604020202020204" pitchFamily="34" charset="0"/>
              </a:endParaRPr>
            </a:p>
          </p:txBody>
        </p:sp>
        <p:cxnSp>
          <p:nvCxnSpPr>
            <p:cNvPr id="6163" name="AutoShape 22"/>
            <p:cNvCxnSpPr>
              <a:cxnSpLocks noChangeShapeType="1"/>
              <a:stCxn id="6159" idx="3"/>
              <a:endCxn id="6162" idx="1"/>
            </p:cNvCxnSpPr>
            <p:nvPr/>
          </p:nvCxnSpPr>
          <p:spPr bwMode="auto">
            <a:xfrm>
              <a:off x="3541" y="3732"/>
              <a:ext cx="836" cy="7"/>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sp>
        <p:nvSpPr>
          <p:cNvPr id="47155" name="Text Box 51"/>
          <p:cNvSpPr txBox="1">
            <a:spLocks noChangeArrowheads="1"/>
          </p:cNvSpPr>
          <p:nvPr/>
        </p:nvSpPr>
        <p:spPr bwMode="auto">
          <a:xfrm>
            <a:off x="6948488" y="4724400"/>
            <a:ext cx="1583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dirty="0">
                <a:latin typeface="Arial" panose="020B0604020202020204" pitchFamily="34" charset="0"/>
                <a:cs typeface="Arial" panose="020B0604020202020204" pitchFamily="34" charset="0"/>
              </a:rPr>
              <a:t>Former</a:t>
            </a:r>
          </a:p>
          <a:p>
            <a:pPr>
              <a:spcBef>
                <a:spcPct val="0"/>
              </a:spcBef>
              <a:buClrTx/>
              <a:buSzTx/>
              <a:buFontTx/>
              <a:buNone/>
            </a:pPr>
            <a:r>
              <a:rPr lang="en-US" altLang="zh-CN" sz="1800" dirty="0">
                <a:latin typeface="Arial" panose="020B0604020202020204" pitchFamily="34" charset="0"/>
                <a:cs typeface="Arial" panose="020B0604020202020204" pitchFamily="34" charset="0"/>
              </a:rPr>
              <a:t>US President</a:t>
            </a:r>
          </a:p>
        </p:txBody>
      </p:sp>
      <p:pic>
        <p:nvPicPr>
          <p:cNvPr id="6" name="Picture 5"/>
          <p:cNvPicPr>
            <a:picLocks noChangeAspect="1"/>
          </p:cNvPicPr>
          <p:nvPr/>
        </p:nvPicPr>
        <p:blipFill>
          <a:blip r:embed="rId2"/>
          <a:stretch>
            <a:fillRect/>
          </a:stretch>
        </p:blipFill>
        <p:spPr>
          <a:xfrm>
            <a:off x="1335107" y="2935772"/>
            <a:ext cx="841248" cy="914400"/>
          </a:xfrm>
          <a:prstGeom prst="rect">
            <a:avLst/>
          </a:prstGeom>
        </p:spPr>
      </p:pic>
      <p:pic>
        <p:nvPicPr>
          <p:cNvPr id="7" name="Picture 6"/>
          <p:cNvPicPr>
            <a:picLocks noChangeAspect="1"/>
          </p:cNvPicPr>
          <p:nvPr/>
        </p:nvPicPr>
        <p:blipFill>
          <a:blip r:embed="rId3"/>
          <a:stretch>
            <a:fillRect/>
          </a:stretch>
        </p:blipFill>
        <p:spPr>
          <a:xfrm>
            <a:off x="7008921" y="2900114"/>
            <a:ext cx="844061" cy="914400"/>
          </a:xfrm>
          <a:prstGeom prst="rect">
            <a:avLst/>
          </a:prstGeom>
        </p:spPr>
      </p:pic>
      <p:pic>
        <p:nvPicPr>
          <p:cNvPr id="8" name="Picture 7"/>
          <p:cNvPicPr>
            <a:picLocks noChangeAspect="1"/>
          </p:cNvPicPr>
          <p:nvPr/>
        </p:nvPicPr>
        <p:blipFill>
          <a:blip r:embed="rId4"/>
          <a:stretch>
            <a:fillRect/>
          </a:stretch>
        </p:blipFill>
        <p:spPr>
          <a:xfrm>
            <a:off x="1335107" y="4575451"/>
            <a:ext cx="842559" cy="1001962"/>
          </a:xfrm>
          <a:prstGeom prst="rect">
            <a:avLst/>
          </a:prstGeom>
        </p:spPr>
      </p:pic>
      <p:pic>
        <p:nvPicPr>
          <p:cNvPr id="9" name="Picture 8"/>
          <p:cNvPicPr>
            <a:picLocks noChangeAspect="1"/>
          </p:cNvPicPr>
          <p:nvPr/>
        </p:nvPicPr>
        <p:blipFill>
          <a:blip r:embed="rId5"/>
          <a:stretch>
            <a:fillRect/>
          </a:stretch>
        </p:blipFill>
        <p:spPr>
          <a:xfrm>
            <a:off x="1340635" y="5657723"/>
            <a:ext cx="836852" cy="1011637"/>
          </a:xfrm>
          <a:prstGeom prst="rect">
            <a:avLst/>
          </a:prstGeom>
        </p:spPr>
      </p:pic>
      <p:pic>
        <p:nvPicPr>
          <p:cNvPr id="10" name="Picture 9"/>
          <p:cNvPicPr>
            <a:picLocks noChangeAspect="1"/>
          </p:cNvPicPr>
          <p:nvPr/>
        </p:nvPicPr>
        <p:blipFill>
          <a:blip r:embed="rId6"/>
          <a:stretch>
            <a:fillRect/>
          </a:stretch>
        </p:blipFill>
        <p:spPr>
          <a:xfrm>
            <a:off x="7007789" y="5657723"/>
            <a:ext cx="907885" cy="101758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49</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3" name="Rectangle 3"/>
          <p:cNvSpPr>
            <a:spLocks noGrp="1" noChangeArrowheads="1"/>
          </p:cNvSpPr>
          <p:nvPr/>
        </p:nvSpPr>
        <p:spPr>
          <a:xfrm>
            <a:off x="755576" y="1716360"/>
            <a:ext cx="7772400" cy="5097016"/>
          </a:xfrm>
          <a:prstGeom prst="rect">
            <a:avLst/>
          </a:prstGeom>
          <a:solidFill>
            <a:schemeClr val="bg1"/>
          </a:solid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228600" indent="-228600"/>
            <a:r>
              <a:rPr lang="en-US" altLang="en-US" sz="2600" dirty="0">
                <a:solidFill>
                  <a:schemeClr val="tx2"/>
                </a:solidFill>
              </a:rPr>
              <a:t>Similar</a:t>
            </a:r>
            <a:r>
              <a:rPr lang="en-US" altLang="en-US" sz="2600" dirty="0"/>
              <a:t> to </a:t>
            </a:r>
            <a:r>
              <a:rPr lang="en-US" altLang="en-US" sz="2600" dirty="0" err="1"/>
              <a:t>Hebbian</a:t>
            </a:r>
            <a:r>
              <a:rPr lang="en-US" altLang="en-US" sz="2600" dirty="0"/>
              <a:t> learning for classification</a:t>
            </a:r>
          </a:p>
          <a:p>
            <a:pPr marL="228600" indent="-228600"/>
            <a:r>
              <a:rPr lang="en-US" altLang="en-US" sz="2600" dirty="0"/>
              <a:t>Algorithm: (bipolar or binary patterns)</a:t>
            </a:r>
          </a:p>
          <a:p>
            <a:pPr marL="571500" lvl="1" indent="-228600"/>
            <a:r>
              <a:rPr lang="en-US" altLang="en-US" sz="2400" dirty="0"/>
              <a:t>For each training samples </a:t>
            </a:r>
            <a:r>
              <a:rPr lang="en-US" altLang="en-US" sz="2400" b="1" i="1" dirty="0"/>
              <a:t>s </a:t>
            </a:r>
            <a:r>
              <a:rPr lang="en-US" altLang="en-US" sz="2400" b="1" dirty="0"/>
              <a:t>:</a:t>
            </a:r>
            <a:r>
              <a:rPr lang="en-US" altLang="en-US" sz="2400" b="1" i="1" dirty="0"/>
              <a:t>t</a:t>
            </a:r>
            <a:endParaRPr lang="en-US" altLang="en-US" sz="2400" dirty="0"/>
          </a:p>
          <a:p>
            <a:pPr marL="571500" lvl="1" indent="-228600"/>
            <a:r>
              <a:rPr lang="en-US" altLang="en-US" sz="2400" dirty="0"/>
              <a:t>       increases if both input and output are ON (binary) or have the same sign (bipolar)</a:t>
            </a:r>
            <a:endParaRPr lang="en-US" altLang="en-US" sz="2400" b="1" i="1" dirty="0"/>
          </a:p>
          <a:p>
            <a:pPr marL="228600" indent="-228600"/>
            <a:r>
              <a:rPr lang="en-US" altLang="en-US" sz="2800" dirty="0"/>
              <a:t>If          initially, then after updates for all P training patterns </a:t>
            </a:r>
          </a:p>
          <a:p>
            <a:pPr marL="228600" indent="-228600"/>
            <a:endParaRPr lang="en-US" altLang="en-US" sz="2800" dirty="0"/>
          </a:p>
          <a:p>
            <a:pPr marL="228600" indent="-228600">
              <a:lnSpc>
                <a:spcPct val="90000"/>
              </a:lnSpc>
              <a:spcBef>
                <a:spcPct val="75000"/>
              </a:spcBef>
            </a:pPr>
            <a:r>
              <a:rPr lang="en-US" altLang="en-US" sz="2600" dirty="0">
                <a:solidFill>
                  <a:srgbClr val="FF0000"/>
                </a:solidFill>
              </a:rPr>
              <a:t>Instead of obtaining </a:t>
            </a:r>
            <a:r>
              <a:rPr lang="en-US" altLang="en-US" sz="2600" b="1" i="1" dirty="0">
                <a:solidFill>
                  <a:srgbClr val="FF0000"/>
                </a:solidFill>
              </a:rPr>
              <a:t>W</a:t>
            </a:r>
            <a:r>
              <a:rPr lang="en-US" altLang="en-US" sz="2600" dirty="0">
                <a:solidFill>
                  <a:srgbClr val="FF0000"/>
                </a:solidFill>
              </a:rPr>
              <a:t> by iterative updates, it can be computed from the training set by calculating the </a:t>
            </a:r>
            <a:r>
              <a:rPr lang="en-US" altLang="en-US" sz="2600" dirty="0">
                <a:solidFill>
                  <a:srgbClr val="0000FF"/>
                </a:solidFill>
              </a:rPr>
              <a:t>outer product </a:t>
            </a:r>
            <a:r>
              <a:rPr lang="en-US" altLang="en-US" sz="2600" dirty="0">
                <a:solidFill>
                  <a:srgbClr val="FF0000"/>
                </a:solidFill>
              </a:rPr>
              <a:t>of </a:t>
            </a:r>
            <a:r>
              <a:rPr lang="en-US" altLang="en-US" sz="2600" b="1" i="1" dirty="0">
                <a:solidFill>
                  <a:srgbClr val="FF0000"/>
                </a:solidFill>
              </a:rPr>
              <a:t>s</a:t>
            </a:r>
            <a:r>
              <a:rPr lang="en-US" altLang="en-US" sz="2600" dirty="0">
                <a:solidFill>
                  <a:srgbClr val="FF0000"/>
                </a:solidFill>
              </a:rPr>
              <a:t> and </a:t>
            </a:r>
            <a:r>
              <a:rPr lang="en-US" altLang="en-US" sz="2600" b="1" i="1" dirty="0">
                <a:solidFill>
                  <a:srgbClr val="FF0000"/>
                </a:solidFill>
              </a:rPr>
              <a:t>t</a:t>
            </a:r>
            <a:r>
              <a:rPr lang="en-US" altLang="en-US" sz="2600" dirty="0">
                <a:solidFill>
                  <a:srgbClr val="FF0000"/>
                </a:solidFill>
              </a:rPr>
              <a:t>.</a:t>
            </a:r>
          </a:p>
        </p:txBody>
      </p:sp>
      <p:graphicFrame>
        <p:nvGraphicFramePr>
          <p:cNvPr id="49156" name="Object 4"/>
          <p:cNvGraphicFramePr>
            <a:graphicFrameLocks noChangeAspect="1"/>
          </p:cNvGraphicFramePr>
          <p:nvPr/>
        </p:nvGraphicFramePr>
        <p:xfrm>
          <a:off x="5678414" y="2674243"/>
          <a:ext cx="1679575" cy="482600"/>
        </p:xfrm>
        <a:graphic>
          <a:graphicData uri="http://schemas.openxmlformats.org/presentationml/2006/ole">
            <mc:AlternateContent xmlns:mc="http://schemas.openxmlformats.org/markup-compatibility/2006">
              <mc:Choice xmlns:v="urn:schemas-microsoft-com:vml" Requires="v">
                <p:oleObj name="Equation" r:id="rId2" imgW="17678400" imgH="5791200" progId="Equation.3">
                  <p:embed/>
                </p:oleObj>
              </mc:Choice>
              <mc:Fallback>
                <p:oleObj name="Equation" r:id="rId2" imgW="17678400" imgH="5791200" progId="Equation.3">
                  <p:embed/>
                  <p:pic>
                    <p:nvPicPr>
                      <p:cNvPr id="0" name="Object 4"/>
                      <p:cNvPicPr>
                        <a:picLocks noChangeAspect="1" noChangeArrowheads="1"/>
                      </p:cNvPicPr>
                      <p:nvPr/>
                    </p:nvPicPr>
                    <p:blipFill>
                      <a:blip r:embed="rId3"/>
                      <a:srcRect/>
                      <a:stretch>
                        <a:fillRect/>
                      </a:stretch>
                    </p:blipFill>
                    <p:spPr bwMode="auto">
                      <a:xfrm>
                        <a:off x="5678414" y="2674243"/>
                        <a:ext cx="16795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nvGraphicFramePr>
        <p:xfrm>
          <a:off x="2347839" y="4724053"/>
          <a:ext cx="3729037" cy="865187"/>
        </p:xfrm>
        <a:graphic>
          <a:graphicData uri="http://schemas.openxmlformats.org/presentationml/2006/ole">
            <mc:AlternateContent xmlns:mc="http://schemas.openxmlformats.org/markup-compatibility/2006">
              <mc:Choice xmlns:v="urn:schemas-microsoft-com:vml" Requires="v">
                <p:oleObj name="Equation" r:id="rId4" imgW="46024800" imgH="10668000" progId="Equation.3">
                  <p:embed/>
                </p:oleObj>
              </mc:Choice>
              <mc:Fallback>
                <p:oleObj name="Equation" r:id="rId4" imgW="46024800" imgH="10668000" progId="Equation.3">
                  <p:embed/>
                  <p:pic>
                    <p:nvPicPr>
                      <p:cNvPr id="0" name="Object 6"/>
                      <p:cNvPicPr>
                        <a:picLocks noChangeAspect="1" noChangeArrowheads="1"/>
                      </p:cNvPicPr>
                      <p:nvPr/>
                    </p:nvPicPr>
                    <p:blipFill>
                      <a:blip r:embed="rId5"/>
                      <a:srcRect/>
                      <a:stretch>
                        <a:fillRect/>
                      </a:stretch>
                    </p:blipFill>
                    <p:spPr bwMode="auto">
                      <a:xfrm>
                        <a:off x="2347839" y="4724053"/>
                        <a:ext cx="3729037"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9"/>
          <p:cNvGraphicFramePr>
            <a:graphicFrameLocks noChangeAspect="1"/>
          </p:cNvGraphicFramePr>
          <p:nvPr/>
        </p:nvGraphicFramePr>
        <p:xfrm>
          <a:off x="1401416" y="3099072"/>
          <a:ext cx="717550" cy="482600"/>
        </p:xfrm>
        <a:graphic>
          <a:graphicData uri="http://schemas.openxmlformats.org/presentationml/2006/ole">
            <mc:AlternateContent xmlns:mc="http://schemas.openxmlformats.org/markup-compatibility/2006">
              <mc:Choice xmlns:v="urn:schemas-microsoft-com:vml" Requires="v">
                <p:oleObj name="Equation" r:id="rId6" imgW="8229600" imgH="5791200" progId="Equation.3">
                  <p:embed/>
                </p:oleObj>
              </mc:Choice>
              <mc:Fallback>
                <p:oleObj name="Equation" r:id="rId6" imgW="8229600" imgH="5791200" progId="Equation.3">
                  <p:embed/>
                  <p:pic>
                    <p:nvPicPr>
                      <p:cNvPr id="0" name="Object 9"/>
                      <p:cNvPicPr>
                        <a:picLocks noChangeAspect="1" noChangeArrowheads="1"/>
                      </p:cNvPicPr>
                      <p:nvPr/>
                    </p:nvPicPr>
                    <p:blipFill>
                      <a:blip r:embed="rId7"/>
                      <a:srcRect/>
                      <a:stretch>
                        <a:fillRect/>
                      </a:stretch>
                    </p:blipFill>
                    <p:spPr bwMode="auto">
                      <a:xfrm>
                        <a:off x="1401416" y="3099072"/>
                        <a:ext cx="7175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1331640" y="4005064"/>
          <a:ext cx="1116013" cy="482600"/>
        </p:xfrm>
        <a:graphic>
          <a:graphicData uri="http://schemas.openxmlformats.org/presentationml/2006/ole">
            <mc:AlternateContent xmlns:mc="http://schemas.openxmlformats.org/markup-compatibility/2006">
              <mc:Choice xmlns:v="urn:schemas-microsoft-com:vml" Requires="v">
                <p:oleObj name="Equation" r:id="rId8" imgW="12801600" imgH="5791200" progId="Equation.3">
                  <p:embed/>
                </p:oleObj>
              </mc:Choice>
              <mc:Fallback>
                <p:oleObj name="Equation" r:id="rId8" imgW="12801600" imgH="5791200" progId="Equation.3">
                  <p:embed/>
                  <p:pic>
                    <p:nvPicPr>
                      <p:cNvPr id="0" name="Object 10"/>
                      <p:cNvPicPr>
                        <a:picLocks noChangeAspect="1" noChangeArrowheads="1"/>
                      </p:cNvPicPr>
                      <p:nvPr/>
                    </p:nvPicPr>
                    <p:blipFill>
                      <a:blip r:embed="rId9"/>
                      <a:srcRect/>
                      <a:stretch>
                        <a:fillRect/>
                      </a:stretch>
                    </p:blipFill>
                    <p:spPr bwMode="auto">
                      <a:xfrm>
                        <a:off x="1331640" y="4005064"/>
                        <a:ext cx="11160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a:t>
            </a:fld>
            <a:endParaRPr lang="en-US" altLang="zh-CN"/>
          </a:p>
        </p:txBody>
      </p:sp>
      <p:sp>
        <p:nvSpPr>
          <p:cNvPr id="11267" name="Rectangle 3"/>
          <p:cNvSpPr>
            <a:spLocks noGrp="1" noChangeArrowheads="1"/>
          </p:cNvSpPr>
          <p:nvPr>
            <p:ph type="body" idx="4294967295"/>
          </p:nvPr>
        </p:nvSpPr>
        <p:spPr>
          <a:xfrm>
            <a:off x="250825" y="3861048"/>
            <a:ext cx="8569325" cy="2808312"/>
          </a:xfrm>
          <a:solidFill>
            <a:schemeClr val="bg1"/>
          </a:solidFill>
        </p:spPr>
        <p:txBody>
          <a:bodyPr/>
          <a:lstStyle/>
          <a:p>
            <a:pPr marL="0" indent="0">
              <a:spcBef>
                <a:spcPts val="0"/>
              </a:spcBef>
              <a:buFont typeface="Wingdings" panose="05000000000000000000" pitchFamily="2" charset="2"/>
              <a:buNone/>
              <a:defRPr/>
            </a:pPr>
            <a:r>
              <a:rPr lang="en-US" altLang="zh-CN" sz="2800" dirty="0">
                <a:latin typeface="Arial" panose="020B0604020202020204" pitchFamily="34" charset="0"/>
                <a:cs typeface="Arial" panose="020B0604020202020204" pitchFamily="34" charset="0"/>
              </a:rPr>
              <a:t>The important characteristic:</a:t>
            </a:r>
          </a:p>
          <a:p>
            <a:pPr>
              <a:lnSpc>
                <a:spcPts val="3200"/>
              </a:lnSpc>
              <a:spcBef>
                <a:spcPts val="0"/>
              </a:spcBef>
              <a:buFont typeface="Wingdings" panose="05000000000000000000" pitchFamily="2" charset="2"/>
              <a:buChar char="u"/>
              <a:defRPr/>
            </a:pPr>
            <a:r>
              <a:rPr lang="en-US" altLang="zh-CN" sz="2400" dirty="0">
                <a:latin typeface="Arial" panose="020B0604020202020204" pitchFamily="34" charset="0"/>
                <a:cs typeface="Arial" panose="020B0604020202020204" pitchFamily="34" charset="0"/>
              </a:rPr>
              <a:t>it is a </a:t>
            </a:r>
            <a:r>
              <a:rPr lang="en-US" altLang="zh-CN" sz="2400" b="1" i="1" dirty="0">
                <a:solidFill>
                  <a:srgbClr val="FF0000"/>
                </a:solidFill>
                <a:latin typeface="Arial" panose="020B0604020202020204" pitchFamily="34" charset="0"/>
                <a:cs typeface="Arial" panose="020B0604020202020204" pitchFamily="34" charset="0"/>
              </a:rPr>
              <a:t>universal </a:t>
            </a:r>
            <a:r>
              <a:rPr lang="en-US" altLang="zh-CN" sz="2400" b="1" i="1" dirty="0" err="1">
                <a:solidFill>
                  <a:srgbClr val="FF0000"/>
                </a:solidFill>
                <a:latin typeface="Arial" panose="020B0604020202020204" pitchFamily="34" charset="0"/>
                <a:cs typeface="Arial" panose="020B0604020202020204" pitchFamily="34" charset="0"/>
              </a:rPr>
              <a:t>approximator</a:t>
            </a:r>
            <a:r>
              <a:rPr lang="en-US" altLang="zh-CN" sz="2400" b="1" i="1" dirty="0">
                <a:solidFill>
                  <a:srgbClr val="FF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in that it can approximate arbitrarily well any multivariate continuous function on a compact set, given a sufficiently large number of units.</a:t>
            </a:r>
          </a:p>
        </p:txBody>
      </p:sp>
      <p:graphicFrame>
        <p:nvGraphicFramePr>
          <p:cNvPr id="4" name="Object 3"/>
          <p:cNvGraphicFramePr>
            <a:graphicFrameLocks noChangeAspect="1"/>
          </p:cNvGraphicFramePr>
          <p:nvPr/>
        </p:nvGraphicFramePr>
        <p:xfrm>
          <a:off x="2051720" y="2492896"/>
          <a:ext cx="4857750" cy="968375"/>
        </p:xfrm>
        <a:graphic>
          <a:graphicData uri="http://schemas.openxmlformats.org/presentationml/2006/ole">
            <mc:AlternateContent xmlns:mc="http://schemas.openxmlformats.org/markup-compatibility/2006">
              <mc:Choice xmlns:v="urn:schemas-microsoft-com:vml" Requires="v">
                <p:oleObj name="AxMath" r:id="rId2" imgW="1371600" imgH="1371600" progId="Equation.AxMath">
                  <p:embed/>
                </p:oleObj>
              </mc:Choice>
              <mc:Fallback>
                <p:oleObj name="AxMath" r:id="rId2" imgW="1371600" imgH="1371600" progId="Equation.AxMath">
                  <p:embed/>
                  <p:pic>
                    <p:nvPicPr>
                      <p:cNvPr id="0" name="Object 2"/>
                      <p:cNvPicPr/>
                      <p:nvPr/>
                    </p:nvPicPr>
                    <p:blipFill>
                      <a:blip r:embed="rId3"/>
                      <a:stretch>
                        <a:fillRect/>
                      </a:stretch>
                    </p:blipFill>
                    <p:spPr>
                      <a:xfrm>
                        <a:off x="2051720" y="2492896"/>
                        <a:ext cx="4857750" cy="968375"/>
                      </a:xfrm>
                      <a:prstGeom prst="rect">
                        <a:avLst/>
                      </a:prstGeom>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50</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4" name="图片 3"/>
          <p:cNvPicPr>
            <a:picLocks noChangeAspect="1"/>
          </p:cNvPicPr>
          <p:nvPr/>
        </p:nvPicPr>
        <p:blipFill>
          <a:blip r:embed="rId2"/>
          <a:stretch>
            <a:fillRect/>
          </a:stretch>
        </p:blipFill>
        <p:spPr>
          <a:xfrm>
            <a:off x="571500" y="1844675"/>
            <a:ext cx="8072755" cy="49390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51</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5" name="Rectangle 3"/>
          <p:cNvSpPr txBox="1">
            <a:spLocks noChangeArrowheads="1"/>
          </p:cNvSpPr>
          <p:nvPr/>
        </p:nvSpPr>
        <p:spPr>
          <a:xfrm>
            <a:off x="107504" y="1875208"/>
            <a:ext cx="9036496" cy="48260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altLang="en-US" sz="2600" b="1" kern="0" dirty="0"/>
              <a:t>Architecture:</a:t>
            </a:r>
          </a:p>
          <a:p>
            <a:pPr lvl="1"/>
            <a:r>
              <a:rPr lang="en-US" altLang="en-US" sz="2600" kern="0" dirty="0"/>
              <a:t>single layer (units serve as both input and output)</a:t>
            </a:r>
          </a:p>
          <a:p>
            <a:pPr lvl="1"/>
            <a:r>
              <a:rPr lang="en-US" altLang="en-US" sz="2600" kern="0" dirty="0"/>
              <a:t>nodes are threshold units (binary or bipolar)</a:t>
            </a:r>
          </a:p>
          <a:p>
            <a:pPr lvl="1"/>
            <a:r>
              <a:rPr lang="en-US" altLang="en-US" sz="2600" kern="0" dirty="0"/>
              <a:t>weights: fully connected, symmetric, and zero diagonal</a:t>
            </a:r>
          </a:p>
          <a:p>
            <a:pPr lvl="1"/>
            <a:endParaRPr lang="en-US" altLang="en-US" sz="2600" kern="0" dirty="0"/>
          </a:p>
          <a:p>
            <a:pPr lvl="1"/>
            <a:endParaRPr lang="en-US" altLang="en-US" sz="2600" kern="0" dirty="0"/>
          </a:p>
          <a:p>
            <a:pPr lvl="1"/>
            <a:r>
              <a:rPr lang="en-US" altLang="en-US" sz="2600" kern="0" dirty="0"/>
              <a:t>     are external</a:t>
            </a:r>
          </a:p>
          <a:p>
            <a:pPr lvl="1">
              <a:buFontTx/>
              <a:buNone/>
            </a:pPr>
            <a:r>
              <a:rPr lang="en-US" altLang="en-US" sz="2600" kern="0" dirty="0"/>
              <a:t>	inputs, which</a:t>
            </a:r>
          </a:p>
          <a:p>
            <a:pPr lvl="1">
              <a:buFontTx/>
              <a:buNone/>
            </a:pPr>
            <a:r>
              <a:rPr lang="en-US" altLang="en-US" sz="2600" kern="0" dirty="0"/>
              <a:t>	may be transient</a:t>
            </a:r>
          </a:p>
          <a:p>
            <a:pPr lvl="1">
              <a:buFontTx/>
              <a:buNone/>
            </a:pPr>
            <a:r>
              <a:rPr lang="en-US" altLang="en-US" sz="2600" kern="0" dirty="0"/>
              <a:t>	or permanent</a:t>
            </a:r>
          </a:p>
        </p:txBody>
      </p:sp>
      <p:pic>
        <p:nvPicPr>
          <p:cNvPr id="8" name="Picture 7"/>
          <p:cNvPicPr>
            <a:picLocks noChangeAspect="1"/>
          </p:cNvPicPr>
          <p:nvPr/>
        </p:nvPicPr>
        <p:blipFill>
          <a:blip r:embed="rId2"/>
          <a:stretch>
            <a:fillRect/>
          </a:stretch>
        </p:blipFill>
        <p:spPr>
          <a:xfrm>
            <a:off x="3851920" y="3923031"/>
            <a:ext cx="4638723" cy="2962353"/>
          </a:xfrm>
          <a:prstGeom prst="rect">
            <a:avLst/>
          </a:prstGeom>
        </p:spPr>
      </p:pic>
      <p:graphicFrame>
        <p:nvGraphicFramePr>
          <p:cNvPr id="7" name="Object 6"/>
          <p:cNvGraphicFramePr>
            <a:graphicFrameLocks noChangeAspect="1"/>
          </p:cNvGraphicFramePr>
          <p:nvPr/>
        </p:nvGraphicFramePr>
        <p:xfrm>
          <a:off x="1027733" y="4797271"/>
          <a:ext cx="385762" cy="495300"/>
        </p:xfrm>
        <a:graphic>
          <a:graphicData uri="http://schemas.openxmlformats.org/presentationml/2006/ole">
            <mc:AlternateContent xmlns:mc="http://schemas.openxmlformats.org/markup-compatibility/2006">
              <mc:Choice xmlns:v="urn:schemas-microsoft-com:vml" Requires="v">
                <p:oleObj name="Equation" r:id="rId3" imgW="177800" imgH="228600" progId="Equation.3">
                  <p:embed/>
                </p:oleObj>
              </mc:Choice>
              <mc:Fallback>
                <p:oleObj name="Equation" r:id="rId3" imgW="1778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33" y="4797271"/>
                        <a:ext cx="38576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1331640" y="3935139"/>
          <a:ext cx="1114425" cy="862013"/>
        </p:xfrm>
        <a:graphic>
          <a:graphicData uri="http://schemas.openxmlformats.org/presentationml/2006/ole">
            <mc:AlternateContent xmlns:mc="http://schemas.openxmlformats.org/markup-compatibility/2006">
              <mc:Choice xmlns:v="urn:schemas-microsoft-com:vml" Requires="v">
                <p:oleObj name="Equation" r:id="rId5" imgW="558800" imgH="431800" progId="Equation.3">
                  <p:embed/>
                </p:oleObj>
              </mc:Choice>
              <mc:Fallback>
                <p:oleObj name="Equation" r:id="rId5" imgW="5588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3935139"/>
                        <a:ext cx="1114425"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52</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3" name="图片 2"/>
          <p:cNvPicPr>
            <a:picLocks noChangeAspect="1"/>
          </p:cNvPicPr>
          <p:nvPr/>
        </p:nvPicPr>
        <p:blipFill>
          <a:blip r:embed="rId2"/>
          <a:stretch>
            <a:fillRect/>
          </a:stretch>
        </p:blipFill>
        <p:spPr>
          <a:xfrm>
            <a:off x="381000" y="2276475"/>
            <a:ext cx="8763000" cy="4191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53</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3" name="图片 2"/>
          <p:cNvPicPr>
            <a:picLocks noChangeAspect="1"/>
          </p:cNvPicPr>
          <p:nvPr/>
        </p:nvPicPr>
        <p:blipFill>
          <a:blip r:embed="rId2"/>
          <a:stretch>
            <a:fillRect/>
          </a:stretch>
        </p:blipFill>
        <p:spPr>
          <a:xfrm>
            <a:off x="185420" y="1700530"/>
            <a:ext cx="8958580" cy="50819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Hopfield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54</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pic>
        <p:nvPicPr>
          <p:cNvPr id="3" name="图片 2"/>
          <p:cNvPicPr>
            <a:picLocks noChangeAspect="1"/>
          </p:cNvPicPr>
          <p:nvPr/>
        </p:nvPicPr>
        <p:blipFill>
          <a:blip r:embed="rId2"/>
          <a:stretch>
            <a:fillRect/>
          </a:stretch>
        </p:blipFill>
        <p:spPr>
          <a:xfrm>
            <a:off x="323850" y="2348865"/>
            <a:ext cx="8139430" cy="4105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2"/>
          <p:cNvPicPr>
            <a:picLocks noChangeAspect="1"/>
          </p:cNvPicPr>
          <p:nvPr/>
        </p:nvPicPr>
        <p:blipFill>
          <a:blip r:embed="rId3">
            <a:extLst>
              <a:ext uri="{28A0092B-C50C-407E-A947-70E740481C1C}">
                <a14:useLocalDpi xmlns:a14="http://schemas.microsoft.com/office/drawing/2010/main" val="0"/>
              </a:ext>
            </a:extLst>
          </a:blip>
          <a:srcRect b="24120"/>
          <a:stretch>
            <a:fillRect/>
          </a:stretch>
        </p:blipFill>
        <p:spPr bwMode="auto">
          <a:xfrm>
            <a:off x="-79375" y="-1328738"/>
            <a:ext cx="9324975"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10800000">
            <a:off x="-50800" y="6672263"/>
            <a:ext cx="9263063" cy="214312"/>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Subtitle 2"/>
          <p:cNvSpPr txBox="1"/>
          <p:nvPr/>
        </p:nvSpPr>
        <p:spPr>
          <a:xfrm>
            <a:off x="2457450" y="4837113"/>
            <a:ext cx="4213225" cy="949325"/>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ts val="2700"/>
              </a:lnSpc>
              <a:spcBef>
                <a:spcPts val="0"/>
              </a:spcBef>
              <a:buFont typeface="Arial" panose="020B0604020202020204"/>
              <a:buNone/>
              <a:defRPr/>
            </a:pPr>
            <a:r>
              <a:rPr lang="en-US" sz="2400" b="1" cap="all" dirty="0">
                <a:solidFill>
                  <a:srgbClr val="000044"/>
                </a:solidFill>
                <a:cs typeface="DIN-Regular"/>
              </a:rPr>
              <a:t>Visit us</a:t>
            </a:r>
          </a:p>
        </p:txBody>
      </p:sp>
      <p:pic>
        <p:nvPicPr>
          <p:cNvPr id="34821"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4570413"/>
            <a:ext cx="985837"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00425" y="5905500"/>
            <a:ext cx="23431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a:xfrm>
            <a:off x="2198688" y="2828925"/>
            <a:ext cx="4732337" cy="1146175"/>
          </a:xfrm>
          <a:prstGeom prst="rect">
            <a:avLst/>
          </a:prstGeom>
          <a:solidFill>
            <a:srgbClr val="000544"/>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Title 1"/>
          <p:cNvSpPr txBox="1"/>
          <p:nvPr/>
        </p:nvSpPr>
        <p:spPr>
          <a:xfrm>
            <a:off x="685800" y="2632075"/>
            <a:ext cx="7772400" cy="1470025"/>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cap="all" dirty="0">
                <a:solidFill>
                  <a:schemeClr val="bg1"/>
                </a:solidFill>
                <a:latin typeface="Calibri" panose="020F0502020204030204"/>
                <a:cs typeface="Calibri" panose="020F0502020204030204"/>
              </a:rPr>
              <a:t>THANK YOU</a:t>
            </a:r>
            <a:endParaRPr lang="en-US" sz="6000" b="1" cap="all" spc="300" dirty="0">
              <a:solidFill>
                <a:schemeClr val="bg1"/>
              </a:solidFill>
              <a:latin typeface="Calibri" panose="020F0502020204030204"/>
              <a:cs typeface="Calibri" panose="020F0502020204030204"/>
            </a:endParaRPr>
          </a:p>
        </p:txBody>
      </p:sp>
      <p:sp>
        <p:nvSpPr>
          <p:cNvPr id="35" name="Rectangle 34"/>
          <p:cNvSpPr/>
          <p:nvPr/>
        </p:nvSpPr>
        <p:spPr>
          <a:xfrm>
            <a:off x="2559050" y="4643438"/>
            <a:ext cx="288925" cy="65087"/>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36" name="Subtitle 2"/>
          <p:cNvSpPr txBox="1"/>
          <p:nvPr/>
        </p:nvSpPr>
        <p:spPr>
          <a:xfrm>
            <a:off x="6650038" y="4830763"/>
            <a:ext cx="4213225" cy="94773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ts val="2700"/>
              </a:lnSpc>
              <a:spcBef>
                <a:spcPts val="0"/>
              </a:spcBef>
              <a:buFont typeface="Arial" panose="020B0604020202020204"/>
              <a:buNone/>
              <a:defRPr/>
            </a:pPr>
            <a:r>
              <a:rPr lang="en-US" sz="2400" b="1" cap="all" dirty="0">
                <a:solidFill>
                  <a:srgbClr val="000044"/>
                </a:solidFill>
                <a:cs typeface="DIN-Regular"/>
              </a:rPr>
              <a:t>FOLLOW us</a:t>
            </a:r>
          </a:p>
        </p:txBody>
      </p:sp>
      <p:sp>
        <p:nvSpPr>
          <p:cNvPr id="37" name="Rectangle 36"/>
          <p:cNvSpPr/>
          <p:nvPr/>
        </p:nvSpPr>
        <p:spPr>
          <a:xfrm>
            <a:off x="6751638" y="4643438"/>
            <a:ext cx="288925" cy="65087"/>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nvGrpSpPr>
          <p:cNvPr id="34828" name="Group 25"/>
          <p:cNvGrpSpPr/>
          <p:nvPr/>
        </p:nvGrpSpPr>
        <p:grpSpPr bwMode="auto">
          <a:xfrm>
            <a:off x="5621338" y="4570413"/>
            <a:ext cx="1036637" cy="974725"/>
            <a:chOff x="7496912" y="3906329"/>
            <a:chExt cx="1093174" cy="1027237"/>
          </a:xfrm>
        </p:grpSpPr>
        <p:pic>
          <p:nvPicPr>
            <p:cNvPr id="34831" name="Picture 27"/>
            <p:cNvPicPr>
              <a:picLocks noChangeAspect="1"/>
            </p:cNvPicPr>
            <p:nvPr/>
          </p:nvPicPr>
          <p:blipFill>
            <a:blip r:embed="rId6">
              <a:extLst>
                <a:ext uri="{28A0092B-C50C-407E-A947-70E740481C1C}">
                  <a14:useLocalDpi xmlns:a14="http://schemas.microsoft.com/office/drawing/2010/main" val="0"/>
                </a:ext>
              </a:extLst>
            </a:blip>
            <a:srcRect r="51558" b="75832"/>
            <a:stretch>
              <a:fillRect/>
            </a:stretch>
          </p:blipFill>
          <p:spPr bwMode="auto">
            <a:xfrm>
              <a:off x="7496912" y="3906329"/>
              <a:ext cx="1093174" cy="5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28"/>
            <p:cNvPicPr>
              <a:picLocks noChangeAspect="1"/>
            </p:cNvPicPr>
            <p:nvPr/>
          </p:nvPicPr>
          <p:blipFill>
            <a:blip r:embed="rId6">
              <a:extLst>
                <a:ext uri="{28A0092B-C50C-407E-A947-70E740481C1C}">
                  <a14:useLocalDpi xmlns:a14="http://schemas.microsoft.com/office/drawing/2010/main" val="0"/>
                </a:ext>
              </a:extLst>
            </a:blip>
            <a:srcRect l="48521" t="-21" r="27371" b="76543"/>
            <a:stretch>
              <a:fillRect/>
            </a:stretch>
          </p:blipFill>
          <p:spPr bwMode="auto">
            <a:xfrm>
              <a:off x="7505704" y="4441198"/>
              <a:ext cx="518747" cy="49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Picture 29"/>
            <p:cNvPicPr>
              <a:picLocks noChangeAspect="1"/>
            </p:cNvPicPr>
            <p:nvPr/>
          </p:nvPicPr>
          <p:blipFill>
            <a:blip r:embed="rId6">
              <a:extLst>
                <a:ext uri="{28A0092B-C50C-407E-A947-70E740481C1C}">
                  <a14:useLocalDpi xmlns:a14="http://schemas.microsoft.com/office/drawing/2010/main" val="0"/>
                </a:ext>
              </a:extLst>
            </a:blip>
            <a:srcRect l="25037" t="23779" r="51266" b="51483"/>
            <a:stretch>
              <a:fillRect/>
            </a:stretch>
          </p:blipFill>
          <p:spPr bwMode="auto">
            <a:xfrm>
              <a:off x="8078919" y="4414820"/>
              <a:ext cx="509954" cy="51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ubtitle 2"/>
          <p:cNvSpPr txBox="1"/>
          <p:nvPr/>
        </p:nvSpPr>
        <p:spPr>
          <a:xfrm>
            <a:off x="2462213" y="5165725"/>
            <a:ext cx="4213225" cy="947738"/>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ts val="2700"/>
              </a:lnSpc>
              <a:spcBef>
                <a:spcPts val="0"/>
              </a:spcBef>
              <a:buFont typeface="Arial" panose="020B0604020202020204"/>
              <a:buNone/>
              <a:defRPr/>
            </a:pPr>
            <a:r>
              <a:rPr lang="en-US" sz="1200" b="1" cap="all" dirty="0">
                <a:solidFill>
                  <a:srgbClr val="FFFF00"/>
                </a:solidFill>
                <a:cs typeface="DIN-Regular"/>
                <a:hlinkClick r:id="rId7"/>
              </a:rPr>
              <a:t>www.xjtlu.edu.cn</a:t>
            </a:r>
            <a:endParaRPr lang="en-US" sz="1100" b="1" cap="all" dirty="0">
              <a:solidFill>
                <a:srgbClr val="FFFF00"/>
              </a:solidFill>
              <a:cs typeface="DIN-Regular"/>
            </a:endParaRPr>
          </a:p>
        </p:txBody>
      </p:sp>
      <p:sp>
        <p:nvSpPr>
          <p:cNvPr id="19" name="Subtitle 2"/>
          <p:cNvSpPr txBox="1"/>
          <p:nvPr/>
        </p:nvSpPr>
        <p:spPr>
          <a:xfrm>
            <a:off x="6670675" y="5165725"/>
            <a:ext cx="4213225" cy="947738"/>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nSpc>
                <a:spcPts val="2700"/>
              </a:lnSpc>
              <a:spcBef>
                <a:spcPts val="0"/>
              </a:spcBef>
              <a:buFont typeface="Arial" panose="020B0604020202020204"/>
              <a:buNone/>
              <a:defRPr/>
            </a:pPr>
            <a:r>
              <a:rPr lang="en-US" sz="1200" b="1" cap="all" spc="50" dirty="0">
                <a:solidFill>
                  <a:srgbClr val="BA55A0"/>
                </a:solidFill>
                <a:cs typeface="DIN-Regular"/>
              </a:rPr>
              <a:t>@</a:t>
            </a:r>
            <a:r>
              <a:rPr lang="en-US" sz="1200" b="1" cap="all" spc="50" dirty="0" err="1">
                <a:solidFill>
                  <a:srgbClr val="BA55A0"/>
                </a:solidFill>
                <a:cs typeface="DIN-Regular"/>
              </a:rPr>
              <a:t>xjtlu</a:t>
            </a:r>
            <a:endParaRPr lang="en-US" sz="1200" b="1" cap="all" spc="50" dirty="0">
              <a:solidFill>
                <a:srgbClr val="BA55A0"/>
              </a:solidFill>
              <a:cs typeface="DIN-Regular"/>
            </a:endParaRP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55</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6</a:t>
            </a:fld>
            <a:endParaRPr lang="en-US" altLang="zh-CN"/>
          </a:p>
        </p:txBody>
      </p:sp>
      <p:grpSp>
        <p:nvGrpSpPr>
          <p:cNvPr id="22530" name="Group 2"/>
          <p:cNvGrpSpPr/>
          <p:nvPr/>
        </p:nvGrpSpPr>
        <p:grpSpPr bwMode="auto">
          <a:xfrm>
            <a:off x="1071563" y="1830388"/>
            <a:ext cx="7263587" cy="3675024"/>
            <a:chOff x="746" y="480"/>
            <a:chExt cx="4551" cy="2520"/>
          </a:xfrm>
        </p:grpSpPr>
        <p:sp>
          <p:nvSpPr>
            <p:cNvPr id="22533" name="Rectangle 3"/>
            <p:cNvSpPr>
              <a:spLocks noChangeArrowheads="1"/>
            </p:cNvSpPr>
            <p:nvPr/>
          </p:nvSpPr>
          <p:spPr bwMode="auto">
            <a:xfrm>
              <a:off x="1044" y="1064"/>
              <a:ext cx="162" cy="162"/>
            </a:xfrm>
            <a:prstGeom prst="rect">
              <a:avLst/>
            </a:prstGeom>
            <a:gradFill rotWithShape="1">
              <a:gsLst>
                <a:gs pos="0">
                  <a:srgbClr val="FFFFFF"/>
                </a:gs>
                <a:gs pos="100000">
                  <a:srgbClr val="767676"/>
                </a:gs>
              </a:gsLst>
              <a:path path="shape">
                <a:fillToRect l="50000" t="50000" r="50000" b="50000"/>
              </a:path>
            </a:gradFill>
            <a:ln>
              <a:noFill/>
            </a:ln>
            <a:extLst>
              <a:ext uri="{91240B29-F687-4F45-9708-019B960494DF}">
                <a14:hiddenLine xmlns:a14="http://schemas.microsoft.com/office/drawing/2010/main" w="4826">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2534" name="Rectangle 4"/>
            <p:cNvSpPr>
              <a:spLocks noChangeArrowheads="1"/>
            </p:cNvSpPr>
            <p:nvPr/>
          </p:nvSpPr>
          <p:spPr bwMode="auto">
            <a:xfrm>
              <a:off x="1044" y="2199"/>
              <a:ext cx="162" cy="163"/>
            </a:xfrm>
            <a:prstGeom prst="rect">
              <a:avLst/>
            </a:prstGeom>
            <a:gradFill rotWithShape="1">
              <a:gsLst>
                <a:gs pos="0">
                  <a:srgbClr val="FFFFFF"/>
                </a:gs>
                <a:gs pos="100000">
                  <a:srgbClr val="767676"/>
                </a:gs>
              </a:gsLst>
              <a:path path="shape">
                <a:fillToRect l="50000" t="50000" r="50000" b="50000"/>
              </a:path>
            </a:gradFill>
            <a:ln>
              <a:noFill/>
            </a:ln>
            <a:extLst>
              <a:ext uri="{91240B29-F687-4F45-9708-019B960494DF}">
                <a14:hiddenLine xmlns:a14="http://schemas.microsoft.com/office/drawing/2010/main" w="4826">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2535" name="Rectangle 5"/>
            <p:cNvSpPr>
              <a:spLocks noChangeArrowheads="1"/>
            </p:cNvSpPr>
            <p:nvPr/>
          </p:nvSpPr>
          <p:spPr bwMode="auto">
            <a:xfrm>
              <a:off x="1044" y="1712"/>
              <a:ext cx="162" cy="162"/>
            </a:xfrm>
            <a:prstGeom prst="rect">
              <a:avLst/>
            </a:prstGeom>
            <a:gradFill rotWithShape="1">
              <a:gsLst>
                <a:gs pos="0">
                  <a:srgbClr val="FFFFFF"/>
                </a:gs>
                <a:gs pos="100000">
                  <a:srgbClr val="767676"/>
                </a:gs>
              </a:gsLst>
              <a:path path="shape">
                <a:fillToRect l="50000" t="50000" r="50000" b="50000"/>
              </a:path>
            </a:gradFill>
            <a:ln>
              <a:noFill/>
            </a:ln>
            <a:extLst>
              <a:ext uri="{91240B29-F687-4F45-9708-019B960494DF}">
                <a14:hiddenLine xmlns:a14="http://schemas.microsoft.com/office/drawing/2010/main" w="4826">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22536" name="Rectangle 6"/>
            <p:cNvSpPr>
              <a:spLocks noChangeArrowheads="1"/>
            </p:cNvSpPr>
            <p:nvPr/>
          </p:nvSpPr>
          <p:spPr bwMode="auto">
            <a:xfrm>
              <a:off x="1044" y="1388"/>
              <a:ext cx="162" cy="162"/>
            </a:xfrm>
            <a:prstGeom prst="rect">
              <a:avLst/>
            </a:prstGeom>
            <a:gradFill rotWithShape="1">
              <a:gsLst>
                <a:gs pos="0">
                  <a:srgbClr val="FFFFFF"/>
                </a:gs>
                <a:gs pos="100000">
                  <a:srgbClr val="767676"/>
                </a:gs>
              </a:gsLst>
              <a:path path="shape">
                <a:fillToRect l="50000" t="50000" r="50000" b="50000"/>
              </a:path>
            </a:gradFill>
            <a:ln>
              <a:noFill/>
            </a:ln>
            <a:extLst>
              <a:ext uri="{91240B29-F687-4F45-9708-019B960494DF}">
                <a14:hiddenLine xmlns:a14="http://schemas.microsoft.com/office/drawing/2010/main" w="4826">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210375" name="Rectangle 7"/>
            <p:cNvSpPr>
              <a:spLocks noChangeArrowheads="1"/>
            </p:cNvSpPr>
            <p:nvPr/>
          </p:nvSpPr>
          <p:spPr bwMode="auto">
            <a:xfrm rot="5400000">
              <a:off x="1148" y="1956"/>
              <a:ext cx="63" cy="10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 charset="-127"/>
                  <a:ea typeface="??" charset="-127"/>
                </a:rPr>
                <a:t>...</a:t>
              </a:r>
              <a:endParaRPr lang="en-US" altLang="zh-CN" sz="2400" baseline="-25000">
                <a:effectLst>
                  <a:outerShdw blurRad="38100" dist="38100" dir="2700000" algn="tl">
                    <a:srgbClr val="010199"/>
                  </a:outerShdw>
                </a:effectLst>
                <a:latin typeface="Coronet" pitchFamily="66" charset="0"/>
              </a:endParaRPr>
            </a:p>
          </p:txBody>
        </p:sp>
        <p:sp>
          <p:nvSpPr>
            <p:cNvPr id="1210376" name="Rectangle 8"/>
            <p:cNvSpPr>
              <a:spLocks noChangeArrowheads="1"/>
            </p:cNvSpPr>
            <p:nvPr/>
          </p:nvSpPr>
          <p:spPr bwMode="auto">
            <a:xfrm>
              <a:off x="774" y="1072"/>
              <a:ext cx="104" cy="141"/>
            </a:xfrm>
            <a:prstGeom prst="rect">
              <a:avLst/>
            </a:prstGeom>
            <a:noFill/>
            <a:ln w="9525">
              <a:noFill/>
              <a:miter lim="800000"/>
            </a:ln>
          </p:spPr>
          <p:txBody>
            <a:bodyPr wrap="none" lIns="0" tIns="0" rIns="0" bIns="0">
              <a:spAutoFit/>
            </a:bodyPr>
            <a:lstStyle/>
            <a:p>
              <a:pPr eaLnBrk="1" hangingPunct="1">
                <a:defRPr/>
              </a:pPr>
              <a:r>
                <a:rPr lang="en-US" altLang="zh-CN" sz="2000" b="1" baseline="-25000" dirty="0">
                  <a:latin typeface="??" charset="-127"/>
                  <a:ea typeface="??" charset="-127"/>
                </a:rPr>
                <a:t>x</a:t>
              </a:r>
              <a:r>
                <a:rPr lang="en-US" altLang="zh-CN" sz="1600" baseline="-25000" dirty="0">
                  <a:latin typeface="??" charset="-127"/>
                  <a:ea typeface="??" charset="-127"/>
                </a:rPr>
                <a:t>1</a:t>
              </a:r>
              <a:endParaRPr lang="en-US" altLang="zh-CN" sz="2400" baseline="-25000" dirty="0">
                <a:effectLst>
                  <a:outerShdw blurRad="38100" dist="38100" dir="2700000" algn="tl">
                    <a:srgbClr val="010199"/>
                  </a:outerShdw>
                </a:effectLst>
                <a:latin typeface="Coronet" pitchFamily="66" charset="0"/>
              </a:endParaRPr>
            </a:p>
          </p:txBody>
        </p:sp>
        <p:sp>
          <p:nvSpPr>
            <p:cNvPr id="1210377" name="Rectangle 9"/>
            <p:cNvSpPr>
              <a:spLocks noChangeArrowheads="1"/>
            </p:cNvSpPr>
            <p:nvPr/>
          </p:nvSpPr>
          <p:spPr bwMode="auto">
            <a:xfrm>
              <a:off x="746" y="1395"/>
              <a:ext cx="104" cy="141"/>
            </a:xfrm>
            <a:prstGeom prst="rect">
              <a:avLst/>
            </a:prstGeom>
            <a:noFill/>
            <a:ln w="9525">
              <a:noFill/>
              <a:miter lim="800000"/>
            </a:ln>
          </p:spPr>
          <p:txBody>
            <a:bodyPr wrap="none" lIns="0" tIns="0" rIns="0" bIns="0">
              <a:spAutoFit/>
            </a:bodyPr>
            <a:lstStyle/>
            <a:p>
              <a:pPr eaLnBrk="1" hangingPunct="1">
                <a:defRPr/>
              </a:pPr>
              <a:r>
                <a:rPr lang="en-US" altLang="zh-CN" sz="2000" b="1" baseline="-25000" dirty="0">
                  <a:latin typeface="??" charset="-127"/>
                  <a:ea typeface="??" charset="-127"/>
                </a:rPr>
                <a:t>x</a:t>
              </a:r>
              <a:r>
                <a:rPr lang="en-US" altLang="zh-CN" sz="1600" baseline="-25000" dirty="0">
                  <a:latin typeface="??" charset="-127"/>
                  <a:ea typeface="??" charset="-127"/>
                </a:rPr>
                <a:t>2</a:t>
              </a:r>
              <a:endParaRPr lang="en-US" altLang="zh-CN" sz="2400" baseline="-25000" dirty="0">
                <a:effectLst>
                  <a:outerShdw blurRad="38100" dist="38100" dir="2700000" algn="tl">
                    <a:srgbClr val="010199"/>
                  </a:outerShdw>
                </a:effectLst>
                <a:latin typeface="Coronet" pitchFamily="66" charset="0"/>
              </a:endParaRPr>
            </a:p>
          </p:txBody>
        </p:sp>
        <p:sp>
          <p:nvSpPr>
            <p:cNvPr id="1210378" name="Rectangle 10"/>
            <p:cNvSpPr>
              <a:spLocks noChangeArrowheads="1"/>
            </p:cNvSpPr>
            <p:nvPr/>
          </p:nvSpPr>
          <p:spPr bwMode="auto">
            <a:xfrm>
              <a:off x="747" y="1721"/>
              <a:ext cx="104" cy="141"/>
            </a:xfrm>
            <a:prstGeom prst="rect">
              <a:avLst/>
            </a:prstGeom>
            <a:noFill/>
            <a:ln w="9525">
              <a:noFill/>
              <a:miter lim="800000"/>
            </a:ln>
          </p:spPr>
          <p:txBody>
            <a:bodyPr wrap="none" lIns="0" tIns="0" rIns="0" bIns="0">
              <a:spAutoFit/>
            </a:bodyPr>
            <a:lstStyle/>
            <a:p>
              <a:pPr eaLnBrk="1" hangingPunct="1">
                <a:defRPr/>
              </a:pPr>
              <a:r>
                <a:rPr lang="en-US" altLang="zh-CN" sz="2000" b="1" baseline="-25000" dirty="0">
                  <a:latin typeface="??" charset="-127"/>
                  <a:ea typeface="??" charset="-127"/>
                </a:rPr>
                <a:t>x</a:t>
              </a:r>
              <a:r>
                <a:rPr lang="en-US" altLang="zh-CN" sz="1600" baseline="-25000" dirty="0">
                  <a:latin typeface="??" charset="-127"/>
                  <a:ea typeface="??" charset="-127"/>
                </a:rPr>
                <a:t>3</a:t>
              </a:r>
              <a:endParaRPr lang="en-US" altLang="zh-CN" sz="2400" baseline="-25000" dirty="0">
                <a:effectLst>
                  <a:outerShdw blurRad="38100" dist="38100" dir="2700000" algn="tl">
                    <a:srgbClr val="010199"/>
                  </a:outerShdw>
                </a:effectLst>
                <a:latin typeface="Coronet" pitchFamily="66" charset="0"/>
              </a:endParaRPr>
            </a:p>
          </p:txBody>
        </p:sp>
        <p:sp>
          <p:nvSpPr>
            <p:cNvPr id="1210379" name="Rectangle 11"/>
            <p:cNvSpPr>
              <a:spLocks noChangeArrowheads="1"/>
            </p:cNvSpPr>
            <p:nvPr/>
          </p:nvSpPr>
          <p:spPr bwMode="auto">
            <a:xfrm>
              <a:off x="814" y="2299"/>
              <a:ext cx="116" cy="98"/>
            </a:xfrm>
            <a:prstGeom prst="rect">
              <a:avLst/>
            </a:prstGeom>
            <a:noFill/>
            <a:ln w="9525">
              <a:noFill/>
              <a:miter lim="800000"/>
            </a:ln>
          </p:spPr>
          <p:txBody>
            <a:bodyPr lIns="0" tIns="0" rIns="0" bIns="0">
              <a:spAutoFit/>
            </a:bodyPr>
            <a:lstStyle/>
            <a:p>
              <a:pPr eaLnBrk="1" hangingPunct="1">
                <a:defRPr/>
              </a:pPr>
              <a:r>
                <a:rPr lang="en-US" altLang="zh-CN" sz="1400" baseline="-25000">
                  <a:latin typeface="Coronet" pitchFamily="66" charset="0"/>
                </a:rPr>
                <a:t>N</a:t>
              </a:r>
              <a:endParaRPr lang="en-US" altLang="zh-CN" sz="1400" baseline="-25000">
                <a:effectLst>
                  <a:outerShdw blurRad="38100" dist="38100" dir="2700000" algn="tl">
                    <a:srgbClr val="010199"/>
                  </a:outerShdw>
                </a:effectLst>
                <a:latin typeface="Coronet" pitchFamily="66" charset="0"/>
              </a:endParaRPr>
            </a:p>
          </p:txBody>
        </p:sp>
        <p:sp>
          <p:nvSpPr>
            <p:cNvPr id="1210380" name="Rectangle 12"/>
            <p:cNvSpPr>
              <a:spLocks noChangeArrowheads="1"/>
            </p:cNvSpPr>
            <p:nvPr/>
          </p:nvSpPr>
          <p:spPr bwMode="auto">
            <a:xfrm>
              <a:off x="747" y="2213"/>
              <a:ext cx="63" cy="141"/>
            </a:xfrm>
            <a:prstGeom prst="rect">
              <a:avLst/>
            </a:prstGeom>
            <a:noFill/>
            <a:ln w="9525">
              <a:noFill/>
              <a:miter lim="800000"/>
            </a:ln>
          </p:spPr>
          <p:txBody>
            <a:bodyPr wrap="none" lIns="0" tIns="0" rIns="0" bIns="0">
              <a:spAutoFit/>
            </a:bodyPr>
            <a:lstStyle/>
            <a:p>
              <a:pPr eaLnBrk="1" hangingPunct="1">
                <a:defRPr/>
              </a:pPr>
              <a:r>
                <a:rPr lang="en-US" altLang="zh-CN" sz="2000" b="1" baseline="-25000" dirty="0">
                  <a:latin typeface="Coronet" pitchFamily="66" charset="0"/>
                </a:rPr>
                <a:t>x</a:t>
              </a:r>
              <a:endParaRPr lang="en-US" altLang="zh-CN" sz="2000" b="1" baseline="-25000" dirty="0">
                <a:effectLst>
                  <a:outerShdw blurRad="38100" dist="38100" dir="2700000" algn="tl">
                    <a:srgbClr val="010199"/>
                  </a:outerShdw>
                </a:effectLst>
                <a:latin typeface="Coronet" pitchFamily="66" charset="0"/>
              </a:endParaRPr>
            </a:p>
          </p:txBody>
        </p:sp>
        <p:sp>
          <p:nvSpPr>
            <p:cNvPr id="1210381" name="Freeform 13"/>
            <p:cNvSpPr/>
            <p:nvPr/>
          </p:nvSpPr>
          <p:spPr bwMode="auto">
            <a:xfrm>
              <a:off x="2180" y="480"/>
              <a:ext cx="388" cy="388"/>
            </a:xfrm>
            <a:custGeom>
              <a:avLst/>
              <a:gdLst/>
              <a:ahLst/>
              <a:cxnLst>
                <a:cxn ang="0">
                  <a:pos x="0" y="193"/>
                </a:cxn>
                <a:cxn ang="0">
                  <a:pos x="2" y="162"/>
                </a:cxn>
                <a:cxn ang="0">
                  <a:pos x="9" y="130"/>
                </a:cxn>
                <a:cxn ang="0">
                  <a:pos x="23" y="101"/>
                </a:cxn>
                <a:cxn ang="0">
                  <a:pos x="41" y="74"/>
                </a:cxn>
                <a:cxn ang="0">
                  <a:pos x="61" y="51"/>
                </a:cxn>
                <a:cxn ang="0">
                  <a:pos x="88" y="31"/>
                </a:cxn>
                <a:cxn ang="0">
                  <a:pos x="115" y="15"/>
                </a:cxn>
                <a:cxn ang="0">
                  <a:pos x="147" y="5"/>
                </a:cxn>
                <a:cxn ang="0">
                  <a:pos x="178" y="0"/>
                </a:cxn>
                <a:cxn ang="0">
                  <a:pos x="210" y="0"/>
                </a:cxn>
                <a:cxn ang="0">
                  <a:pos x="241" y="5"/>
                </a:cxn>
                <a:cxn ang="0">
                  <a:pos x="272" y="15"/>
                </a:cxn>
                <a:cxn ang="0">
                  <a:pos x="301" y="31"/>
                </a:cxn>
                <a:cxn ang="0">
                  <a:pos x="325" y="51"/>
                </a:cxn>
                <a:cxn ang="0">
                  <a:pos x="347" y="74"/>
                </a:cxn>
                <a:cxn ang="0">
                  <a:pos x="365" y="101"/>
                </a:cxn>
                <a:cxn ang="0">
                  <a:pos x="377" y="130"/>
                </a:cxn>
                <a:cxn ang="0">
                  <a:pos x="386" y="162"/>
                </a:cxn>
                <a:cxn ang="0">
                  <a:pos x="388" y="193"/>
                </a:cxn>
                <a:cxn ang="0">
                  <a:pos x="386" y="226"/>
                </a:cxn>
                <a:cxn ang="0">
                  <a:pos x="377" y="257"/>
                </a:cxn>
                <a:cxn ang="0">
                  <a:pos x="365" y="287"/>
                </a:cxn>
                <a:cxn ang="0">
                  <a:pos x="347" y="313"/>
                </a:cxn>
                <a:cxn ang="0">
                  <a:pos x="325" y="336"/>
                </a:cxn>
                <a:cxn ang="0">
                  <a:pos x="301" y="357"/>
                </a:cxn>
                <a:cxn ang="0">
                  <a:pos x="272" y="372"/>
                </a:cxn>
                <a:cxn ang="0">
                  <a:pos x="241" y="383"/>
                </a:cxn>
                <a:cxn ang="0">
                  <a:pos x="210" y="387"/>
                </a:cxn>
                <a:cxn ang="0">
                  <a:pos x="178" y="387"/>
                </a:cxn>
                <a:cxn ang="0">
                  <a:pos x="147" y="383"/>
                </a:cxn>
                <a:cxn ang="0">
                  <a:pos x="115" y="372"/>
                </a:cxn>
                <a:cxn ang="0">
                  <a:pos x="88" y="357"/>
                </a:cxn>
                <a:cxn ang="0">
                  <a:pos x="61" y="336"/>
                </a:cxn>
                <a:cxn ang="0">
                  <a:pos x="41" y="313"/>
                </a:cxn>
                <a:cxn ang="0">
                  <a:pos x="23" y="287"/>
                </a:cxn>
                <a:cxn ang="0">
                  <a:pos x="9" y="257"/>
                </a:cxn>
                <a:cxn ang="0">
                  <a:pos x="2" y="226"/>
                </a:cxn>
                <a:cxn ang="0">
                  <a:pos x="0" y="193"/>
                </a:cxn>
              </a:cxnLst>
              <a:rect l="0" t="0" r="r" b="b"/>
              <a:pathLst>
                <a:path w="388" h="387">
                  <a:moveTo>
                    <a:pt x="0" y="193"/>
                  </a:moveTo>
                  <a:lnTo>
                    <a:pt x="2" y="162"/>
                  </a:lnTo>
                  <a:lnTo>
                    <a:pt x="9" y="130"/>
                  </a:lnTo>
                  <a:lnTo>
                    <a:pt x="23" y="101"/>
                  </a:lnTo>
                  <a:lnTo>
                    <a:pt x="41" y="74"/>
                  </a:lnTo>
                  <a:lnTo>
                    <a:pt x="61" y="51"/>
                  </a:lnTo>
                  <a:lnTo>
                    <a:pt x="88" y="31"/>
                  </a:lnTo>
                  <a:lnTo>
                    <a:pt x="115" y="15"/>
                  </a:lnTo>
                  <a:lnTo>
                    <a:pt x="147" y="5"/>
                  </a:lnTo>
                  <a:lnTo>
                    <a:pt x="178" y="0"/>
                  </a:lnTo>
                  <a:lnTo>
                    <a:pt x="210" y="0"/>
                  </a:lnTo>
                  <a:lnTo>
                    <a:pt x="241" y="5"/>
                  </a:lnTo>
                  <a:lnTo>
                    <a:pt x="272" y="15"/>
                  </a:lnTo>
                  <a:lnTo>
                    <a:pt x="301" y="31"/>
                  </a:lnTo>
                  <a:lnTo>
                    <a:pt x="325" y="51"/>
                  </a:lnTo>
                  <a:lnTo>
                    <a:pt x="347" y="74"/>
                  </a:lnTo>
                  <a:lnTo>
                    <a:pt x="365" y="101"/>
                  </a:lnTo>
                  <a:lnTo>
                    <a:pt x="377" y="130"/>
                  </a:lnTo>
                  <a:lnTo>
                    <a:pt x="386" y="162"/>
                  </a:lnTo>
                  <a:lnTo>
                    <a:pt x="388" y="193"/>
                  </a:lnTo>
                  <a:lnTo>
                    <a:pt x="386" y="226"/>
                  </a:lnTo>
                  <a:lnTo>
                    <a:pt x="377" y="257"/>
                  </a:lnTo>
                  <a:lnTo>
                    <a:pt x="365" y="287"/>
                  </a:lnTo>
                  <a:lnTo>
                    <a:pt x="347" y="313"/>
                  </a:lnTo>
                  <a:lnTo>
                    <a:pt x="325" y="336"/>
                  </a:lnTo>
                  <a:lnTo>
                    <a:pt x="301" y="357"/>
                  </a:lnTo>
                  <a:lnTo>
                    <a:pt x="272" y="372"/>
                  </a:lnTo>
                  <a:lnTo>
                    <a:pt x="241" y="383"/>
                  </a:lnTo>
                  <a:lnTo>
                    <a:pt x="210" y="387"/>
                  </a:lnTo>
                  <a:lnTo>
                    <a:pt x="178" y="387"/>
                  </a:lnTo>
                  <a:lnTo>
                    <a:pt x="147" y="383"/>
                  </a:lnTo>
                  <a:lnTo>
                    <a:pt x="115" y="372"/>
                  </a:lnTo>
                  <a:lnTo>
                    <a:pt x="88" y="357"/>
                  </a:lnTo>
                  <a:lnTo>
                    <a:pt x="61" y="336"/>
                  </a:lnTo>
                  <a:lnTo>
                    <a:pt x="41" y="313"/>
                  </a:lnTo>
                  <a:lnTo>
                    <a:pt x="23" y="287"/>
                  </a:lnTo>
                  <a:lnTo>
                    <a:pt x="9" y="257"/>
                  </a:lnTo>
                  <a:lnTo>
                    <a:pt x="2" y="226"/>
                  </a:lnTo>
                  <a:lnTo>
                    <a:pt x="0" y="193"/>
                  </a:lnTo>
                </a:path>
              </a:pathLst>
            </a:custGeom>
            <a:solidFill>
              <a:srgbClr val="92D050"/>
            </a:solidFill>
            <a:ln w="12700">
              <a:noFill/>
              <a:prstDash val="solid"/>
              <a:round/>
            </a:ln>
          </p:spPr>
          <p:txBody>
            <a:bodyPr/>
            <a:lstStyle/>
            <a:p>
              <a:pPr eaLnBrk="1" hangingPunct="1">
                <a:defRPr/>
              </a:pPr>
              <a:endParaRPr lang="zh-CN" altLang="en-US" sz="2400" baseline="-25000">
                <a:latin typeface="Coronet" pitchFamily="66" charset="0"/>
              </a:endParaRPr>
            </a:p>
          </p:txBody>
        </p:sp>
        <p:sp>
          <p:nvSpPr>
            <p:cNvPr id="1210382" name="Rectangle 14"/>
            <p:cNvSpPr>
              <a:spLocks noChangeArrowheads="1"/>
            </p:cNvSpPr>
            <p:nvPr/>
          </p:nvSpPr>
          <p:spPr bwMode="auto">
            <a:xfrm>
              <a:off x="796" y="730"/>
              <a:ext cx="70" cy="141"/>
            </a:xfrm>
            <a:prstGeom prst="rect">
              <a:avLst/>
            </a:prstGeom>
            <a:noFill/>
            <a:ln w="9525">
              <a:noFill/>
              <a:miter lim="800000"/>
            </a:ln>
          </p:spPr>
          <p:txBody>
            <a:bodyPr wrap="none" lIns="0" tIns="0" rIns="0" bIns="0">
              <a:spAutoFit/>
            </a:bodyPr>
            <a:lstStyle/>
            <a:p>
              <a:pPr eaLnBrk="1" hangingPunct="1">
                <a:defRPr/>
              </a:pPr>
              <a:r>
                <a:rPr lang="en-US" altLang="zh-CN" sz="2000" b="1" baseline="-25000" dirty="0">
                  <a:latin typeface="??" charset="-127"/>
                  <a:ea typeface="??" charset="-127"/>
                </a:rPr>
                <a:t>X</a:t>
              </a:r>
              <a:endParaRPr lang="en-US" altLang="zh-CN" sz="2400" b="1" baseline="-25000" dirty="0">
                <a:effectLst>
                  <a:outerShdw blurRad="38100" dist="38100" dir="2700000" algn="tl">
                    <a:srgbClr val="010199"/>
                  </a:outerShdw>
                </a:effectLst>
                <a:latin typeface="Coronet" pitchFamily="66" charset="0"/>
              </a:endParaRPr>
            </a:p>
          </p:txBody>
        </p:sp>
        <p:sp>
          <p:nvSpPr>
            <p:cNvPr id="1210383" name="Freeform 15"/>
            <p:cNvSpPr/>
            <p:nvPr/>
          </p:nvSpPr>
          <p:spPr bwMode="auto">
            <a:xfrm>
              <a:off x="2180" y="1550"/>
              <a:ext cx="388" cy="389"/>
            </a:xfrm>
            <a:custGeom>
              <a:avLst/>
              <a:gdLst/>
              <a:ahLst/>
              <a:cxnLst>
                <a:cxn ang="0">
                  <a:pos x="0" y="195"/>
                </a:cxn>
                <a:cxn ang="0">
                  <a:pos x="2" y="162"/>
                </a:cxn>
                <a:cxn ang="0">
                  <a:pos x="9" y="132"/>
                </a:cxn>
                <a:cxn ang="0">
                  <a:pos x="23" y="102"/>
                </a:cxn>
                <a:cxn ang="0">
                  <a:pos x="41" y="76"/>
                </a:cxn>
                <a:cxn ang="0">
                  <a:pos x="61" y="51"/>
                </a:cxn>
                <a:cxn ang="0">
                  <a:pos x="88" y="32"/>
                </a:cxn>
                <a:cxn ang="0">
                  <a:pos x="115" y="17"/>
                </a:cxn>
                <a:cxn ang="0">
                  <a:pos x="147" y="6"/>
                </a:cxn>
                <a:cxn ang="0">
                  <a:pos x="178" y="0"/>
                </a:cxn>
                <a:cxn ang="0">
                  <a:pos x="210" y="0"/>
                </a:cxn>
                <a:cxn ang="0">
                  <a:pos x="241" y="6"/>
                </a:cxn>
                <a:cxn ang="0">
                  <a:pos x="272" y="17"/>
                </a:cxn>
                <a:cxn ang="0">
                  <a:pos x="301" y="32"/>
                </a:cxn>
                <a:cxn ang="0">
                  <a:pos x="325" y="51"/>
                </a:cxn>
                <a:cxn ang="0">
                  <a:pos x="347" y="76"/>
                </a:cxn>
                <a:cxn ang="0">
                  <a:pos x="365" y="102"/>
                </a:cxn>
                <a:cxn ang="0">
                  <a:pos x="377" y="132"/>
                </a:cxn>
                <a:cxn ang="0">
                  <a:pos x="386" y="162"/>
                </a:cxn>
                <a:cxn ang="0">
                  <a:pos x="388" y="195"/>
                </a:cxn>
                <a:cxn ang="0">
                  <a:pos x="386" y="227"/>
                </a:cxn>
                <a:cxn ang="0">
                  <a:pos x="377" y="258"/>
                </a:cxn>
                <a:cxn ang="0">
                  <a:pos x="365" y="287"/>
                </a:cxn>
                <a:cxn ang="0">
                  <a:pos x="347" y="315"/>
                </a:cxn>
                <a:cxn ang="0">
                  <a:pos x="325" y="338"/>
                </a:cxn>
                <a:cxn ang="0">
                  <a:pos x="301" y="357"/>
                </a:cxn>
                <a:cxn ang="0">
                  <a:pos x="272" y="374"/>
                </a:cxn>
                <a:cxn ang="0">
                  <a:pos x="241" y="384"/>
                </a:cxn>
                <a:cxn ang="0">
                  <a:pos x="210" y="389"/>
                </a:cxn>
                <a:cxn ang="0">
                  <a:pos x="178" y="389"/>
                </a:cxn>
                <a:cxn ang="0">
                  <a:pos x="147" y="384"/>
                </a:cxn>
                <a:cxn ang="0">
                  <a:pos x="115" y="374"/>
                </a:cxn>
                <a:cxn ang="0">
                  <a:pos x="88" y="357"/>
                </a:cxn>
                <a:cxn ang="0">
                  <a:pos x="61" y="338"/>
                </a:cxn>
                <a:cxn ang="0">
                  <a:pos x="41" y="315"/>
                </a:cxn>
                <a:cxn ang="0">
                  <a:pos x="23" y="287"/>
                </a:cxn>
                <a:cxn ang="0">
                  <a:pos x="9" y="258"/>
                </a:cxn>
                <a:cxn ang="0">
                  <a:pos x="2" y="227"/>
                </a:cxn>
                <a:cxn ang="0">
                  <a:pos x="0" y="195"/>
                </a:cxn>
              </a:cxnLst>
              <a:rect l="0" t="0" r="r" b="b"/>
              <a:pathLst>
                <a:path w="388" h="389">
                  <a:moveTo>
                    <a:pt x="0" y="195"/>
                  </a:moveTo>
                  <a:lnTo>
                    <a:pt x="2" y="162"/>
                  </a:lnTo>
                  <a:lnTo>
                    <a:pt x="9" y="132"/>
                  </a:lnTo>
                  <a:lnTo>
                    <a:pt x="23" y="102"/>
                  </a:lnTo>
                  <a:lnTo>
                    <a:pt x="41" y="76"/>
                  </a:lnTo>
                  <a:lnTo>
                    <a:pt x="61" y="51"/>
                  </a:lnTo>
                  <a:lnTo>
                    <a:pt x="88" y="32"/>
                  </a:lnTo>
                  <a:lnTo>
                    <a:pt x="115" y="17"/>
                  </a:lnTo>
                  <a:lnTo>
                    <a:pt x="147" y="6"/>
                  </a:lnTo>
                  <a:lnTo>
                    <a:pt x="178" y="0"/>
                  </a:lnTo>
                  <a:lnTo>
                    <a:pt x="210" y="0"/>
                  </a:lnTo>
                  <a:lnTo>
                    <a:pt x="241" y="6"/>
                  </a:lnTo>
                  <a:lnTo>
                    <a:pt x="272" y="17"/>
                  </a:lnTo>
                  <a:lnTo>
                    <a:pt x="301" y="32"/>
                  </a:lnTo>
                  <a:lnTo>
                    <a:pt x="325" y="51"/>
                  </a:lnTo>
                  <a:lnTo>
                    <a:pt x="347" y="76"/>
                  </a:lnTo>
                  <a:lnTo>
                    <a:pt x="365" y="102"/>
                  </a:lnTo>
                  <a:lnTo>
                    <a:pt x="377" y="132"/>
                  </a:lnTo>
                  <a:lnTo>
                    <a:pt x="386" y="162"/>
                  </a:lnTo>
                  <a:lnTo>
                    <a:pt x="388" y="195"/>
                  </a:lnTo>
                  <a:lnTo>
                    <a:pt x="386" y="227"/>
                  </a:lnTo>
                  <a:lnTo>
                    <a:pt x="377" y="258"/>
                  </a:lnTo>
                  <a:lnTo>
                    <a:pt x="365" y="287"/>
                  </a:lnTo>
                  <a:lnTo>
                    <a:pt x="347" y="315"/>
                  </a:lnTo>
                  <a:lnTo>
                    <a:pt x="325" y="338"/>
                  </a:lnTo>
                  <a:lnTo>
                    <a:pt x="301" y="357"/>
                  </a:lnTo>
                  <a:lnTo>
                    <a:pt x="272" y="374"/>
                  </a:lnTo>
                  <a:lnTo>
                    <a:pt x="241" y="384"/>
                  </a:lnTo>
                  <a:lnTo>
                    <a:pt x="210" y="389"/>
                  </a:lnTo>
                  <a:lnTo>
                    <a:pt x="178" y="389"/>
                  </a:lnTo>
                  <a:lnTo>
                    <a:pt x="147" y="384"/>
                  </a:lnTo>
                  <a:lnTo>
                    <a:pt x="115" y="374"/>
                  </a:lnTo>
                  <a:lnTo>
                    <a:pt x="88" y="357"/>
                  </a:lnTo>
                  <a:lnTo>
                    <a:pt x="61" y="338"/>
                  </a:lnTo>
                  <a:lnTo>
                    <a:pt x="41" y="315"/>
                  </a:lnTo>
                  <a:lnTo>
                    <a:pt x="23" y="287"/>
                  </a:lnTo>
                  <a:lnTo>
                    <a:pt x="9" y="258"/>
                  </a:lnTo>
                  <a:lnTo>
                    <a:pt x="2" y="227"/>
                  </a:lnTo>
                  <a:lnTo>
                    <a:pt x="0" y="195"/>
                  </a:lnTo>
                </a:path>
              </a:pathLst>
            </a:custGeom>
            <a:solidFill>
              <a:srgbClr val="92D050"/>
            </a:solidFill>
            <a:ln w="12700">
              <a:noFill/>
              <a:prstDash val="solid"/>
              <a:round/>
            </a:ln>
          </p:spPr>
          <p:txBody>
            <a:bodyPr/>
            <a:lstStyle/>
            <a:p>
              <a:pPr eaLnBrk="1" hangingPunct="1">
                <a:defRPr/>
              </a:pPr>
              <a:endParaRPr lang="zh-CN" altLang="en-US" sz="2400" baseline="-25000">
                <a:latin typeface="Coronet" pitchFamily="66" charset="0"/>
              </a:endParaRPr>
            </a:p>
          </p:txBody>
        </p:sp>
        <p:sp>
          <p:nvSpPr>
            <p:cNvPr id="1210384" name="Freeform 16"/>
            <p:cNvSpPr/>
            <p:nvPr/>
          </p:nvSpPr>
          <p:spPr bwMode="auto">
            <a:xfrm>
              <a:off x="2180" y="999"/>
              <a:ext cx="388" cy="388"/>
            </a:xfrm>
            <a:custGeom>
              <a:avLst/>
              <a:gdLst/>
              <a:ahLst/>
              <a:cxnLst>
                <a:cxn ang="0">
                  <a:pos x="0" y="194"/>
                </a:cxn>
                <a:cxn ang="0">
                  <a:pos x="2" y="162"/>
                </a:cxn>
                <a:cxn ang="0">
                  <a:pos x="9" y="131"/>
                </a:cxn>
                <a:cxn ang="0">
                  <a:pos x="23" y="102"/>
                </a:cxn>
                <a:cxn ang="0">
                  <a:pos x="41" y="74"/>
                </a:cxn>
                <a:cxn ang="0">
                  <a:pos x="61" y="51"/>
                </a:cxn>
                <a:cxn ang="0">
                  <a:pos x="88" y="30"/>
                </a:cxn>
                <a:cxn ang="0">
                  <a:pos x="115" y="15"/>
                </a:cxn>
                <a:cxn ang="0">
                  <a:pos x="147" y="6"/>
                </a:cxn>
                <a:cxn ang="0">
                  <a:pos x="178" y="0"/>
                </a:cxn>
                <a:cxn ang="0">
                  <a:pos x="210" y="0"/>
                </a:cxn>
                <a:cxn ang="0">
                  <a:pos x="241" y="6"/>
                </a:cxn>
                <a:cxn ang="0">
                  <a:pos x="272" y="15"/>
                </a:cxn>
                <a:cxn ang="0">
                  <a:pos x="301" y="30"/>
                </a:cxn>
                <a:cxn ang="0">
                  <a:pos x="325" y="51"/>
                </a:cxn>
                <a:cxn ang="0">
                  <a:pos x="347" y="74"/>
                </a:cxn>
                <a:cxn ang="0">
                  <a:pos x="365" y="102"/>
                </a:cxn>
                <a:cxn ang="0">
                  <a:pos x="377" y="131"/>
                </a:cxn>
                <a:cxn ang="0">
                  <a:pos x="386" y="162"/>
                </a:cxn>
                <a:cxn ang="0">
                  <a:pos x="388" y="194"/>
                </a:cxn>
                <a:cxn ang="0">
                  <a:pos x="386" y="225"/>
                </a:cxn>
                <a:cxn ang="0">
                  <a:pos x="377" y="257"/>
                </a:cxn>
                <a:cxn ang="0">
                  <a:pos x="365" y="287"/>
                </a:cxn>
                <a:cxn ang="0">
                  <a:pos x="347" y="313"/>
                </a:cxn>
                <a:cxn ang="0">
                  <a:pos x="325" y="337"/>
                </a:cxn>
                <a:cxn ang="0">
                  <a:pos x="301" y="357"/>
                </a:cxn>
                <a:cxn ang="0">
                  <a:pos x="272" y="373"/>
                </a:cxn>
                <a:cxn ang="0">
                  <a:pos x="241" y="384"/>
                </a:cxn>
                <a:cxn ang="0">
                  <a:pos x="210" y="388"/>
                </a:cxn>
                <a:cxn ang="0">
                  <a:pos x="178" y="388"/>
                </a:cxn>
                <a:cxn ang="0">
                  <a:pos x="147" y="384"/>
                </a:cxn>
                <a:cxn ang="0">
                  <a:pos x="115" y="373"/>
                </a:cxn>
                <a:cxn ang="0">
                  <a:pos x="88" y="357"/>
                </a:cxn>
                <a:cxn ang="0">
                  <a:pos x="61" y="337"/>
                </a:cxn>
                <a:cxn ang="0">
                  <a:pos x="41" y="313"/>
                </a:cxn>
                <a:cxn ang="0">
                  <a:pos x="23" y="287"/>
                </a:cxn>
                <a:cxn ang="0">
                  <a:pos x="9" y="257"/>
                </a:cxn>
                <a:cxn ang="0">
                  <a:pos x="2" y="225"/>
                </a:cxn>
                <a:cxn ang="0">
                  <a:pos x="0" y="194"/>
                </a:cxn>
              </a:cxnLst>
              <a:rect l="0" t="0" r="r" b="b"/>
              <a:pathLst>
                <a:path w="388" h="388">
                  <a:moveTo>
                    <a:pt x="0" y="194"/>
                  </a:moveTo>
                  <a:lnTo>
                    <a:pt x="2" y="162"/>
                  </a:lnTo>
                  <a:lnTo>
                    <a:pt x="9" y="131"/>
                  </a:lnTo>
                  <a:lnTo>
                    <a:pt x="23" y="102"/>
                  </a:lnTo>
                  <a:lnTo>
                    <a:pt x="41" y="74"/>
                  </a:lnTo>
                  <a:lnTo>
                    <a:pt x="61" y="51"/>
                  </a:lnTo>
                  <a:lnTo>
                    <a:pt x="88" y="30"/>
                  </a:lnTo>
                  <a:lnTo>
                    <a:pt x="115" y="15"/>
                  </a:lnTo>
                  <a:lnTo>
                    <a:pt x="147" y="6"/>
                  </a:lnTo>
                  <a:lnTo>
                    <a:pt x="178" y="0"/>
                  </a:lnTo>
                  <a:lnTo>
                    <a:pt x="210" y="0"/>
                  </a:lnTo>
                  <a:lnTo>
                    <a:pt x="241" y="6"/>
                  </a:lnTo>
                  <a:lnTo>
                    <a:pt x="272" y="15"/>
                  </a:lnTo>
                  <a:lnTo>
                    <a:pt x="301" y="30"/>
                  </a:lnTo>
                  <a:lnTo>
                    <a:pt x="325" y="51"/>
                  </a:lnTo>
                  <a:lnTo>
                    <a:pt x="347" y="74"/>
                  </a:lnTo>
                  <a:lnTo>
                    <a:pt x="365" y="102"/>
                  </a:lnTo>
                  <a:lnTo>
                    <a:pt x="377" y="131"/>
                  </a:lnTo>
                  <a:lnTo>
                    <a:pt x="386" y="162"/>
                  </a:lnTo>
                  <a:lnTo>
                    <a:pt x="388" y="194"/>
                  </a:lnTo>
                  <a:lnTo>
                    <a:pt x="386" y="225"/>
                  </a:lnTo>
                  <a:lnTo>
                    <a:pt x="377" y="257"/>
                  </a:lnTo>
                  <a:lnTo>
                    <a:pt x="365" y="287"/>
                  </a:lnTo>
                  <a:lnTo>
                    <a:pt x="347" y="313"/>
                  </a:lnTo>
                  <a:lnTo>
                    <a:pt x="325" y="337"/>
                  </a:lnTo>
                  <a:lnTo>
                    <a:pt x="301" y="357"/>
                  </a:lnTo>
                  <a:lnTo>
                    <a:pt x="272" y="373"/>
                  </a:lnTo>
                  <a:lnTo>
                    <a:pt x="241" y="384"/>
                  </a:lnTo>
                  <a:lnTo>
                    <a:pt x="210" y="388"/>
                  </a:lnTo>
                  <a:lnTo>
                    <a:pt x="178" y="388"/>
                  </a:lnTo>
                  <a:lnTo>
                    <a:pt x="147" y="384"/>
                  </a:lnTo>
                  <a:lnTo>
                    <a:pt x="115" y="373"/>
                  </a:lnTo>
                  <a:lnTo>
                    <a:pt x="88" y="357"/>
                  </a:lnTo>
                  <a:lnTo>
                    <a:pt x="61" y="337"/>
                  </a:lnTo>
                  <a:lnTo>
                    <a:pt x="41" y="313"/>
                  </a:lnTo>
                  <a:lnTo>
                    <a:pt x="23" y="287"/>
                  </a:lnTo>
                  <a:lnTo>
                    <a:pt x="9" y="257"/>
                  </a:lnTo>
                  <a:lnTo>
                    <a:pt x="2" y="225"/>
                  </a:lnTo>
                  <a:lnTo>
                    <a:pt x="0" y="194"/>
                  </a:lnTo>
                </a:path>
              </a:pathLst>
            </a:custGeom>
            <a:solidFill>
              <a:srgbClr val="92D050"/>
            </a:solidFill>
            <a:ln w="12700">
              <a:noFill/>
              <a:prstDash val="solid"/>
              <a:round/>
            </a:ln>
          </p:spPr>
          <p:txBody>
            <a:bodyPr/>
            <a:lstStyle/>
            <a:p>
              <a:pPr eaLnBrk="1" hangingPunct="1">
                <a:defRPr/>
              </a:pPr>
              <a:endParaRPr lang="zh-CN" altLang="en-US" sz="2400" baseline="-25000">
                <a:latin typeface="Coronet" pitchFamily="66" charset="0"/>
              </a:endParaRPr>
            </a:p>
          </p:txBody>
        </p:sp>
        <p:sp>
          <p:nvSpPr>
            <p:cNvPr id="1210385" name="Freeform 17"/>
            <p:cNvSpPr/>
            <p:nvPr/>
          </p:nvSpPr>
          <p:spPr bwMode="auto">
            <a:xfrm>
              <a:off x="2180" y="2362"/>
              <a:ext cx="421" cy="422"/>
            </a:xfrm>
            <a:custGeom>
              <a:avLst/>
              <a:gdLst/>
              <a:ahLst/>
              <a:cxnLst>
                <a:cxn ang="0">
                  <a:pos x="0" y="210"/>
                </a:cxn>
                <a:cxn ang="0">
                  <a:pos x="2" y="177"/>
                </a:cxn>
                <a:cxn ang="0">
                  <a:pos x="9" y="146"/>
                </a:cxn>
                <a:cxn ang="0">
                  <a:pos x="22" y="114"/>
                </a:cxn>
                <a:cxn ang="0">
                  <a:pos x="40" y="87"/>
                </a:cxn>
                <a:cxn ang="0">
                  <a:pos x="61" y="62"/>
                </a:cxn>
                <a:cxn ang="0">
                  <a:pos x="86" y="40"/>
                </a:cxn>
                <a:cxn ang="0">
                  <a:pos x="115" y="22"/>
                </a:cxn>
                <a:cxn ang="0">
                  <a:pos x="145" y="10"/>
                </a:cxn>
                <a:cxn ang="0">
                  <a:pos x="177" y="2"/>
                </a:cxn>
                <a:cxn ang="0">
                  <a:pos x="210" y="0"/>
                </a:cxn>
                <a:cxn ang="0">
                  <a:pos x="243" y="2"/>
                </a:cxn>
                <a:cxn ang="0">
                  <a:pos x="276" y="10"/>
                </a:cxn>
                <a:cxn ang="0">
                  <a:pos x="306" y="22"/>
                </a:cxn>
                <a:cxn ang="0">
                  <a:pos x="333" y="40"/>
                </a:cxn>
                <a:cxn ang="0">
                  <a:pos x="360" y="62"/>
                </a:cxn>
                <a:cxn ang="0">
                  <a:pos x="380" y="87"/>
                </a:cxn>
                <a:cxn ang="0">
                  <a:pos x="398" y="114"/>
                </a:cxn>
                <a:cxn ang="0">
                  <a:pos x="410" y="146"/>
                </a:cxn>
                <a:cxn ang="0">
                  <a:pos x="419" y="177"/>
                </a:cxn>
                <a:cxn ang="0">
                  <a:pos x="421" y="210"/>
                </a:cxn>
                <a:cxn ang="0">
                  <a:pos x="419" y="243"/>
                </a:cxn>
                <a:cxn ang="0">
                  <a:pos x="410" y="276"/>
                </a:cxn>
                <a:cxn ang="0">
                  <a:pos x="398" y="307"/>
                </a:cxn>
                <a:cxn ang="0">
                  <a:pos x="380" y="334"/>
                </a:cxn>
                <a:cxn ang="0">
                  <a:pos x="360" y="360"/>
                </a:cxn>
                <a:cxn ang="0">
                  <a:pos x="333" y="381"/>
                </a:cxn>
                <a:cxn ang="0">
                  <a:pos x="306" y="399"/>
                </a:cxn>
                <a:cxn ang="0">
                  <a:pos x="276" y="411"/>
                </a:cxn>
                <a:cxn ang="0">
                  <a:pos x="243" y="419"/>
                </a:cxn>
                <a:cxn ang="0">
                  <a:pos x="210" y="422"/>
                </a:cxn>
                <a:cxn ang="0">
                  <a:pos x="177" y="419"/>
                </a:cxn>
                <a:cxn ang="0">
                  <a:pos x="145" y="411"/>
                </a:cxn>
                <a:cxn ang="0">
                  <a:pos x="115" y="399"/>
                </a:cxn>
                <a:cxn ang="0">
                  <a:pos x="86" y="381"/>
                </a:cxn>
                <a:cxn ang="0">
                  <a:pos x="61" y="360"/>
                </a:cxn>
                <a:cxn ang="0">
                  <a:pos x="40" y="334"/>
                </a:cxn>
                <a:cxn ang="0">
                  <a:pos x="22" y="307"/>
                </a:cxn>
                <a:cxn ang="0">
                  <a:pos x="9" y="276"/>
                </a:cxn>
                <a:cxn ang="0">
                  <a:pos x="2" y="243"/>
                </a:cxn>
                <a:cxn ang="0">
                  <a:pos x="0" y="210"/>
                </a:cxn>
              </a:cxnLst>
              <a:rect l="0" t="0" r="r" b="b"/>
              <a:pathLst>
                <a:path w="421" h="422">
                  <a:moveTo>
                    <a:pt x="0" y="210"/>
                  </a:moveTo>
                  <a:lnTo>
                    <a:pt x="2" y="177"/>
                  </a:lnTo>
                  <a:lnTo>
                    <a:pt x="9" y="146"/>
                  </a:lnTo>
                  <a:lnTo>
                    <a:pt x="22" y="114"/>
                  </a:lnTo>
                  <a:lnTo>
                    <a:pt x="40" y="87"/>
                  </a:lnTo>
                  <a:lnTo>
                    <a:pt x="61" y="62"/>
                  </a:lnTo>
                  <a:lnTo>
                    <a:pt x="86" y="40"/>
                  </a:lnTo>
                  <a:lnTo>
                    <a:pt x="115" y="22"/>
                  </a:lnTo>
                  <a:lnTo>
                    <a:pt x="145" y="10"/>
                  </a:lnTo>
                  <a:lnTo>
                    <a:pt x="177" y="2"/>
                  </a:lnTo>
                  <a:lnTo>
                    <a:pt x="210" y="0"/>
                  </a:lnTo>
                  <a:lnTo>
                    <a:pt x="243" y="2"/>
                  </a:lnTo>
                  <a:lnTo>
                    <a:pt x="276" y="10"/>
                  </a:lnTo>
                  <a:lnTo>
                    <a:pt x="306" y="22"/>
                  </a:lnTo>
                  <a:lnTo>
                    <a:pt x="333" y="40"/>
                  </a:lnTo>
                  <a:lnTo>
                    <a:pt x="360" y="62"/>
                  </a:lnTo>
                  <a:lnTo>
                    <a:pt x="380" y="87"/>
                  </a:lnTo>
                  <a:lnTo>
                    <a:pt x="398" y="114"/>
                  </a:lnTo>
                  <a:lnTo>
                    <a:pt x="410" y="146"/>
                  </a:lnTo>
                  <a:lnTo>
                    <a:pt x="419" y="177"/>
                  </a:lnTo>
                  <a:lnTo>
                    <a:pt x="421" y="210"/>
                  </a:lnTo>
                  <a:lnTo>
                    <a:pt x="419" y="243"/>
                  </a:lnTo>
                  <a:lnTo>
                    <a:pt x="410" y="276"/>
                  </a:lnTo>
                  <a:lnTo>
                    <a:pt x="398" y="307"/>
                  </a:lnTo>
                  <a:lnTo>
                    <a:pt x="380" y="334"/>
                  </a:lnTo>
                  <a:lnTo>
                    <a:pt x="360" y="360"/>
                  </a:lnTo>
                  <a:lnTo>
                    <a:pt x="333" y="381"/>
                  </a:lnTo>
                  <a:lnTo>
                    <a:pt x="306" y="399"/>
                  </a:lnTo>
                  <a:lnTo>
                    <a:pt x="276" y="411"/>
                  </a:lnTo>
                  <a:lnTo>
                    <a:pt x="243" y="419"/>
                  </a:lnTo>
                  <a:lnTo>
                    <a:pt x="210" y="422"/>
                  </a:lnTo>
                  <a:lnTo>
                    <a:pt x="177" y="419"/>
                  </a:lnTo>
                  <a:lnTo>
                    <a:pt x="145" y="411"/>
                  </a:lnTo>
                  <a:lnTo>
                    <a:pt x="115" y="399"/>
                  </a:lnTo>
                  <a:lnTo>
                    <a:pt x="86" y="381"/>
                  </a:lnTo>
                  <a:lnTo>
                    <a:pt x="61" y="360"/>
                  </a:lnTo>
                  <a:lnTo>
                    <a:pt x="40" y="334"/>
                  </a:lnTo>
                  <a:lnTo>
                    <a:pt x="22" y="307"/>
                  </a:lnTo>
                  <a:lnTo>
                    <a:pt x="9" y="276"/>
                  </a:lnTo>
                  <a:lnTo>
                    <a:pt x="2" y="243"/>
                  </a:lnTo>
                  <a:lnTo>
                    <a:pt x="0" y="210"/>
                  </a:lnTo>
                </a:path>
              </a:pathLst>
            </a:custGeom>
            <a:solidFill>
              <a:srgbClr val="92D050"/>
            </a:solidFill>
            <a:ln w="12700">
              <a:noFill/>
              <a:prstDash val="solid"/>
              <a:round/>
            </a:ln>
          </p:spPr>
          <p:txBody>
            <a:bodyPr/>
            <a:lstStyle/>
            <a:p>
              <a:pPr eaLnBrk="1" hangingPunct="1">
                <a:defRPr/>
              </a:pPr>
              <a:endParaRPr lang="zh-CN" altLang="en-US" sz="2400" baseline="-25000">
                <a:latin typeface="Coronet" pitchFamily="66" charset="0"/>
              </a:endParaRPr>
            </a:p>
          </p:txBody>
        </p:sp>
        <p:sp>
          <p:nvSpPr>
            <p:cNvPr id="1210386" name="Rectangle 18"/>
            <p:cNvSpPr>
              <a:spLocks noChangeArrowheads="1"/>
            </p:cNvSpPr>
            <p:nvPr/>
          </p:nvSpPr>
          <p:spPr bwMode="auto">
            <a:xfrm rot="5400000">
              <a:off x="2346" y="2141"/>
              <a:ext cx="63" cy="10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 charset="-127"/>
                  <a:ea typeface="??" charset="-127"/>
                </a:rPr>
                <a:t>...</a:t>
              </a:r>
              <a:endParaRPr lang="en-US" altLang="zh-CN" sz="2400" baseline="-25000">
                <a:effectLst>
                  <a:outerShdw blurRad="38100" dist="38100" dir="2700000" algn="tl">
                    <a:srgbClr val="010199"/>
                  </a:outerShdw>
                </a:effectLst>
                <a:latin typeface="Coronet" pitchFamily="66" charset="0"/>
              </a:endParaRPr>
            </a:p>
          </p:txBody>
        </p:sp>
        <p:sp>
          <p:nvSpPr>
            <p:cNvPr id="22549" name="Line 19"/>
            <p:cNvSpPr>
              <a:spLocks noChangeShapeType="1"/>
            </p:cNvSpPr>
            <p:nvPr/>
          </p:nvSpPr>
          <p:spPr bwMode="auto">
            <a:xfrm flipV="1">
              <a:off x="1206" y="689"/>
              <a:ext cx="883" cy="456"/>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50" name="Freeform 20"/>
            <p:cNvSpPr/>
            <p:nvPr/>
          </p:nvSpPr>
          <p:spPr bwMode="auto">
            <a:xfrm>
              <a:off x="2063" y="642"/>
              <a:ext cx="117" cy="84"/>
            </a:xfrm>
            <a:custGeom>
              <a:avLst/>
              <a:gdLst>
                <a:gd name="T0" fmla="*/ 0 w 117"/>
                <a:gd name="T1" fmla="*/ 18 h 84"/>
                <a:gd name="T2" fmla="*/ 117 w 117"/>
                <a:gd name="T3" fmla="*/ 0 h 84"/>
                <a:gd name="T4" fmla="*/ 34 w 117"/>
                <a:gd name="T5" fmla="*/ 84 h 84"/>
                <a:gd name="T6" fmla="*/ 0 w 117"/>
                <a:gd name="T7" fmla="*/ 18 h 84"/>
                <a:gd name="T8" fmla="*/ 0 60000 65536"/>
                <a:gd name="T9" fmla="*/ 0 60000 65536"/>
                <a:gd name="T10" fmla="*/ 0 60000 65536"/>
                <a:gd name="T11" fmla="*/ 0 60000 65536"/>
                <a:gd name="T12" fmla="*/ 0 w 117"/>
                <a:gd name="T13" fmla="*/ 0 h 84"/>
                <a:gd name="T14" fmla="*/ 117 w 117"/>
                <a:gd name="T15" fmla="*/ 84 h 84"/>
              </a:gdLst>
              <a:ahLst/>
              <a:cxnLst>
                <a:cxn ang="T8">
                  <a:pos x="T0" y="T1"/>
                </a:cxn>
                <a:cxn ang="T9">
                  <a:pos x="T2" y="T3"/>
                </a:cxn>
                <a:cxn ang="T10">
                  <a:pos x="T4" y="T5"/>
                </a:cxn>
                <a:cxn ang="T11">
                  <a:pos x="T6" y="T7"/>
                </a:cxn>
              </a:cxnLst>
              <a:rect l="T12" t="T13" r="T14" b="T15"/>
              <a:pathLst>
                <a:path w="117" h="84">
                  <a:moveTo>
                    <a:pt x="0" y="18"/>
                  </a:moveTo>
                  <a:lnTo>
                    <a:pt x="117" y="0"/>
                  </a:lnTo>
                  <a:lnTo>
                    <a:pt x="34" y="84"/>
                  </a:lnTo>
                  <a:lnTo>
                    <a:pt x="0" y="18"/>
                  </a:lnTo>
                  <a:close/>
                </a:path>
              </a:pathLst>
            </a:custGeom>
            <a:solidFill>
              <a:srgbClr val="FFFF00"/>
            </a:solidFill>
            <a:ln w="25400">
              <a:solidFill>
                <a:srgbClr val="FF0000"/>
              </a:solidFill>
              <a:round/>
            </a:ln>
          </p:spPr>
          <p:txBody>
            <a:bodyPr/>
            <a:lstStyle/>
            <a:p>
              <a:endParaRPr lang="en-US"/>
            </a:p>
          </p:txBody>
        </p:sp>
        <p:sp>
          <p:nvSpPr>
            <p:cNvPr id="22551" name="Line 21"/>
            <p:cNvSpPr>
              <a:spLocks noChangeShapeType="1"/>
            </p:cNvSpPr>
            <p:nvPr/>
          </p:nvSpPr>
          <p:spPr bwMode="auto">
            <a:xfrm flipV="1">
              <a:off x="1206" y="738"/>
              <a:ext cx="894" cy="731"/>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52" name="Freeform 22"/>
            <p:cNvSpPr/>
            <p:nvPr/>
          </p:nvSpPr>
          <p:spPr bwMode="auto">
            <a:xfrm>
              <a:off x="2070" y="673"/>
              <a:ext cx="110" cy="99"/>
            </a:xfrm>
            <a:custGeom>
              <a:avLst/>
              <a:gdLst>
                <a:gd name="T0" fmla="*/ 0 w 110"/>
                <a:gd name="T1" fmla="*/ 43 h 99"/>
                <a:gd name="T2" fmla="*/ 110 w 110"/>
                <a:gd name="T3" fmla="*/ 0 h 99"/>
                <a:gd name="T4" fmla="*/ 46 w 110"/>
                <a:gd name="T5" fmla="*/ 99 h 99"/>
                <a:gd name="T6" fmla="*/ 0 w 110"/>
                <a:gd name="T7" fmla="*/ 43 h 99"/>
                <a:gd name="T8" fmla="*/ 0 60000 65536"/>
                <a:gd name="T9" fmla="*/ 0 60000 65536"/>
                <a:gd name="T10" fmla="*/ 0 60000 65536"/>
                <a:gd name="T11" fmla="*/ 0 60000 65536"/>
                <a:gd name="T12" fmla="*/ 0 w 110"/>
                <a:gd name="T13" fmla="*/ 0 h 99"/>
                <a:gd name="T14" fmla="*/ 110 w 110"/>
                <a:gd name="T15" fmla="*/ 99 h 99"/>
              </a:gdLst>
              <a:ahLst/>
              <a:cxnLst>
                <a:cxn ang="T8">
                  <a:pos x="T0" y="T1"/>
                </a:cxn>
                <a:cxn ang="T9">
                  <a:pos x="T2" y="T3"/>
                </a:cxn>
                <a:cxn ang="T10">
                  <a:pos x="T4" y="T5"/>
                </a:cxn>
                <a:cxn ang="T11">
                  <a:pos x="T6" y="T7"/>
                </a:cxn>
              </a:cxnLst>
              <a:rect l="T12" t="T13" r="T14" b="T15"/>
              <a:pathLst>
                <a:path w="110" h="99">
                  <a:moveTo>
                    <a:pt x="0" y="43"/>
                  </a:moveTo>
                  <a:lnTo>
                    <a:pt x="110" y="0"/>
                  </a:lnTo>
                  <a:lnTo>
                    <a:pt x="46" y="99"/>
                  </a:lnTo>
                  <a:lnTo>
                    <a:pt x="0" y="43"/>
                  </a:lnTo>
                  <a:close/>
                </a:path>
              </a:pathLst>
            </a:custGeom>
            <a:solidFill>
              <a:srgbClr val="FFFF00"/>
            </a:solidFill>
            <a:ln w="25400">
              <a:solidFill>
                <a:srgbClr val="FF0000"/>
              </a:solidFill>
              <a:round/>
            </a:ln>
          </p:spPr>
          <p:txBody>
            <a:bodyPr/>
            <a:lstStyle/>
            <a:p>
              <a:endParaRPr lang="en-US"/>
            </a:p>
          </p:txBody>
        </p:sp>
        <p:sp>
          <p:nvSpPr>
            <p:cNvPr id="22553" name="Line 23"/>
            <p:cNvSpPr>
              <a:spLocks noChangeShapeType="1"/>
            </p:cNvSpPr>
            <p:nvPr/>
          </p:nvSpPr>
          <p:spPr bwMode="auto">
            <a:xfrm flipV="1">
              <a:off x="1206" y="814"/>
              <a:ext cx="904" cy="979"/>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54" name="Freeform 24"/>
            <p:cNvSpPr/>
            <p:nvPr/>
          </p:nvSpPr>
          <p:spPr bwMode="auto">
            <a:xfrm>
              <a:off x="2077" y="738"/>
              <a:ext cx="103" cy="107"/>
            </a:xfrm>
            <a:custGeom>
              <a:avLst/>
              <a:gdLst>
                <a:gd name="T0" fmla="*/ 0 w 103"/>
                <a:gd name="T1" fmla="*/ 58 h 107"/>
                <a:gd name="T2" fmla="*/ 103 w 103"/>
                <a:gd name="T3" fmla="*/ 0 h 107"/>
                <a:gd name="T4" fmla="*/ 55 w 103"/>
                <a:gd name="T5" fmla="*/ 107 h 107"/>
                <a:gd name="T6" fmla="*/ 0 w 103"/>
                <a:gd name="T7" fmla="*/ 58 h 107"/>
                <a:gd name="T8" fmla="*/ 0 60000 65536"/>
                <a:gd name="T9" fmla="*/ 0 60000 65536"/>
                <a:gd name="T10" fmla="*/ 0 60000 65536"/>
                <a:gd name="T11" fmla="*/ 0 60000 65536"/>
                <a:gd name="T12" fmla="*/ 0 w 103"/>
                <a:gd name="T13" fmla="*/ 0 h 107"/>
                <a:gd name="T14" fmla="*/ 103 w 103"/>
                <a:gd name="T15" fmla="*/ 107 h 107"/>
              </a:gdLst>
              <a:ahLst/>
              <a:cxnLst>
                <a:cxn ang="T8">
                  <a:pos x="T0" y="T1"/>
                </a:cxn>
                <a:cxn ang="T9">
                  <a:pos x="T2" y="T3"/>
                </a:cxn>
                <a:cxn ang="T10">
                  <a:pos x="T4" y="T5"/>
                </a:cxn>
                <a:cxn ang="T11">
                  <a:pos x="T6" y="T7"/>
                </a:cxn>
              </a:cxnLst>
              <a:rect l="T12" t="T13" r="T14" b="T15"/>
              <a:pathLst>
                <a:path w="103" h="107">
                  <a:moveTo>
                    <a:pt x="0" y="58"/>
                  </a:moveTo>
                  <a:lnTo>
                    <a:pt x="103" y="0"/>
                  </a:lnTo>
                  <a:lnTo>
                    <a:pt x="55" y="107"/>
                  </a:lnTo>
                  <a:lnTo>
                    <a:pt x="0" y="58"/>
                  </a:lnTo>
                  <a:close/>
                </a:path>
              </a:pathLst>
            </a:custGeom>
            <a:solidFill>
              <a:srgbClr val="FFFF00"/>
            </a:solidFill>
            <a:ln w="25400">
              <a:solidFill>
                <a:srgbClr val="FF0000"/>
              </a:solidFill>
              <a:round/>
            </a:ln>
          </p:spPr>
          <p:txBody>
            <a:bodyPr/>
            <a:lstStyle/>
            <a:p>
              <a:endParaRPr lang="en-US"/>
            </a:p>
          </p:txBody>
        </p:sp>
        <p:sp>
          <p:nvSpPr>
            <p:cNvPr id="22555" name="Line 25"/>
            <p:cNvSpPr>
              <a:spLocks noChangeShapeType="1"/>
            </p:cNvSpPr>
            <p:nvPr/>
          </p:nvSpPr>
          <p:spPr bwMode="auto">
            <a:xfrm flipV="1">
              <a:off x="1206" y="825"/>
              <a:ext cx="919" cy="1455"/>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56" name="Freeform 26"/>
            <p:cNvSpPr/>
            <p:nvPr/>
          </p:nvSpPr>
          <p:spPr bwMode="auto">
            <a:xfrm>
              <a:off x="2089" y="738"/>
              <a:ext cx="91" cy="114"/>
            </a:xfrm>
            <a:custGeom>
              <a:avLst/>
              <a:gdLst>
                <a:gd name="T0" fmla="*/ 0 w 91"/>
                <a:gd name="T1" fmla="*/ 76 h 114"/>
                <a:gd name="T2" fmla="*/ 91 w 91"/>
                <a:gd name="T3" fmla="*/ 0 h 114"/>
                <a:gd name="T4" fmla="*/ 62 w 91"/>
                <a:gd name="T5" fmla="*/ 114 h 114"/>
                <a:gd name="T6" fmla="*/ 0 w 91"/>
                <a:gd name="T7" fmla="*/ 76 h 114"/>
                <a:gd name="T8" fmla="*/ 0 60000 65536"/>
                <a:gd name="T9" fmla="*/ 0 60000 65536"/>
                <a:gd name="T10" fmla="*/ 0 60000 65536"/>
                <a:gd name="T11" fmla="*/ 0 60000 65536"/>
                <a:gd name="T12" fmla="*/ 0 w 91"/>
                <a:gd name="T13" fmla="*/ 0 h 114"/>
                <a:gd name="T14" fmla="*/ 91 w 91"/>
                <a:gd name="T15" fmla="*/ 114 h 114"/>
              </a:gdLst>
              <a:ahLst/>
              <a:cxnLst>
                <a:cxn ang="T8">
                  <a:pos x="T0" y="T1"/>
                </a:cxn>
                <a:cxn ang="T9">
                  <a:pos x="T2" y="T3"/>
                </a:cxn>
                <a:cxn ang="T10">
                  <a:pos x="T4" y="T5"/>
                </a:cxn>
                <a:cxn ang="T11">
                  <a:pos x="T6" y="T7"/>
                </a:cxn>
              </a:cxnLst>
              <a:rect l="T12" t="T13" r="T14" b="T15"/>
              <a:pathLst>
                <a:path w="91" h="114">
                  <a:moveTo>
                    <a:pt x="0" y="76"/>
                  </a:moveTo>
                  <a:lnTo>
                    <a:pt x="91" y="0"/>
                  </a:lnTo>
                  <a:lnTo>
                    <a:pt x="62" y="114"/>
                  </a:lnTo>
                  <a:lnTo>
                    <a:pt x="0" y="76"/>
                  </a:lnTo>
                  <a:close/>
                </a:path>
              </a:pathLst>
            </a:custGeom>
            <a:solidFill>
              <a:srgbClr val="FFFF00"/>
            </a:solidFill>
            <a:ln w="25400">
              <a:solidFill>
                <a:srgbClr val="FF0000"/>
              </a:solidFill>
              <a:round/>
            </a:ln>
          </p:spPr>
          <p:txBody>
            <a:bodyPr/>
            <a:lstStyle/>
            <a:p>
              <a:endParaRPr lang="en-US"/>
            </a:p>
          </p:txBody>
        </p:sp>
        <p:sp>
          <p:nvSpPr>
            <p:cNvPr id="22557" name="Line 27"/>
            <p:cNvSpPr>
              <a:spLocks noChangeShapeType="1"/>
            </p:cNvSpPr>
            <p:nvPr/>
          </p:nvSpPr>
          <p:spPr bwMode="auto">
            <a:xfrm>
              <a:off x="1206" y="1168"/>
              <a:ext cx="872" cy="51"/>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58" name="Freeform 28"/>
            <p:cNvSpPr/>
            <p:nvPr/>
          </p:nvSpPr>
          <p:spPr bwMode="auto">
            <a:xfrm>
              <a:off x="2066" y="1182"/>
              <a:ext cx="114" cy="74"/>
            </a:xfrm>
            <a:custGeom>
              <a:avLst/>
              <a:gdLst>
                <a:gd name="T0" fmla="*/ 4 w 114"/>
                <a:gd name="T1" fmla="*/ 0 h 74"/>
                <a:gd name="T2" fmla="*/ 114 w 114"/>
                <a:gd name="T3" fmla="*/ 44 h 74"/>
                <a:gd name="T4" fmla="*/ 0 w 114"/>
                <a:gd name="T5" fmla="*/ 74 h 74"/>
                <a:gd name="T6" fmla="*/ 4 w 114"/>
                <a:gd name="T7" fmla="*/ 0 h 74"/>
                <a:gd name="T8" fmla="*/ 0 60000 65536"/>
                <a:gd name="T9" fmla="*/ 0 60000 65536"/>
                <a:gd name="T10" fmla="*/ 0 60000 65536"/>
                <a:gd name="T11" fmla="*/ 0 60000 65536"/>
                <a:gd name="T12" fmla="*/ 0 w 114"/>
                <a:gd name="T13" fmla="*/ 0 h 74"/>
                <a:gd name="T14" fmla="*/ 114 w 114"/>
                <a:gd name="T15" fmla="*/ 74 h 74"/>
              </a:gdLst>
              <a:ahLst/>
              <a:cxnLst>
                <a:cxn ang="T8">
                  <a:pos x="T0" y="T1"/>
                </a:cxn>
                <a:cxn ang="T9">
                  <a:pos x="T2" y="T3"/>
                </a:cxn>
                <a:cxn ang="T10">
                  <a:pos x="T4" y="T5"/>
                </a:cxn>
                <a:cxn ang="T11">
                  <a:pos x="T6" y="T7"/>
                </a:cxn>
              </a:cxnLst>
              <a:rect l="T12" t="T13" r="T14" b="T15"/>
              <a:pathLst>
                <a:path w="114" h="74">
                  <a:moveTo>
                    <a:pt x="4" y="0"/>
                  </a:moveTo>
                  <a:lnTo>
                    <a:pt x="114" y="44"/>
                  </a:lnTo>
                  <a:lnTo>
                    <a:pt x="0" y="74"/>
                  </a:lnTo>
                  <a:lnTo>
                    <a:pt x="4" y="0"/>
                  </a:lnTo>
                  <a:close/>
                </a:path>
              </a:pathLst>
            </a:custGeom>
            <a:solidFill>
              <a:srgbClr val="FFFF00"/>
            </a:solidFill>
            <a:ln w="25400">
              <a:solidFill>
                <a:srgbClr val="FF0000"/>
              </a:solidFill>
              <a:round/>
            </a:ln>
          </p:spPr>
          <p:txBody>
            <a:bodyPr/>
            <a:lstStyle/>
            <a:p>
              <a:endParaRPr lang="en-US"/>
            </a:p>
          </p:txBody>
        </p:sp>
        <p:sp>
          <p:nvSpPr>
            <p:cNvPr id="22559" name="Line 29"/>
            <p:cNvSpPr>
              <a:spLocks noChangeShapeType="1"/>
            </p:cNvSpPr>
            <p:nvPr/>
          </p:nvSpPr>
          <p:spPr bwMode="auto">
            <a:xfrm flipV="1">
              <a:off x="1206" y="1252"/>
              <a:ext cx="875" cy="242"/>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60" name="Freeform 30"/>
            <p:cNvSpPr/>
            <p:nvPr/>
          </p:nvSpPr>
          <p:spPr bwMode="auto">
            <a:xfrm>
              <a:off x="2062" y="1219"/>
              <a:ext cx="118" cy="71"/>
            </a:xfrm>
            <a:custGeom>
              <a:avLst/>
              <a:gdLst>
                <a:gd name="T0" fmla="*/ 0 w 118"/>
                <a:gd name="T1" fmla="*/ 0 h 71"/>
                <a:gd name="T2" fmla="*/ 118 w 118"/>
                <a:gd name="T3" fmla="*/ 7 h 71"/>
                <a:gd name="T4" fmla="*/ 20 w 118"/>
                <a:gd name="T5" fmla="*/ 71 h 71"/>
                <a:gd name="T6" fmla="*/ 0 w 118"/>
                <a:gd name="T7" fmla="*/ 0 h 71"/>
                <a:gd name="T8" fmla="*/ 0 60000 65536"/>
                <a:gd name="T9" fmla="*/ 0 60000 65536"/>
                <a:gd name="T10" fmla="*/ 0 60000 65536"/>
                <a:gd name="T11" fmla="*/ 0 60000 65536"/>
                <a:gd name="T12" fmla="*/ 0 w 118"/>
                <a:gd name="T13" fmla="*/ 0 h 71"/>
                <a:gd name="T14" fmla="*/ 118 w 118"/>
                <a:gd name="T15" fmla="*/ 71 h 71"/>
              </a:gdLst>
              <a:ahLst/>
              <a:cxnLst>
                <a:cxn ang="T8">
                  <a:pos x="T0" y="T1"/>
                </a:cxn>
                <a:cxn ang="T9">
                  <a:pos x="T2" y="T3"/>
                </a:cxn>
                <a:cxn ang="T10">
                  <a:pos x="T4" y="T5"/>
                </a:cxn>
                <a:cxn ang="T11">
                  <a:pos x="T6" y="T7"/>
                </a:cxn>
              </a:cxnLst>
              <a:rect l="T12" t="T13" r="T14" b="T15"/>
              <a:pathLst>
                <a:path w="118" h="71">
                  <a:moveTo>
                    <a:pt x="0" y="0"/>
                  </a:moveTo>
                  <a:lnTo>
                    <a:pt x="118" y="7"/>
                  </a:lnTo>
                  <a:lnTo>
                    <a:pt x="20" y="71"/>
                  </a:lnTo>
                  <a:lnTo>
                    <a:pt x="0" y="0"/>
                  </a:lnTo>
                  <a:close/>
                </a:path>
              </a:pathLst>
            </a:custGeom>
            <a:solidFill>
              <a:srgbClr val="FFFF00"/>
            </a:solidFill>
            <a:ln w="25400">
              <a:solidFill>
                <a:srgbClr val="FF0000"/>
              </a:solidFill>
              <a:round/>
            </a:ln>
          </p:spPr>
          <p:txBody>
            <a:bodyPr/>
            <a:lstStyle/>
            <a:p>
              <a:endParaRPr lang="en-US"/>
            </a:p>
          </p:txBody>
        </p:sp>
        <p:sp>
          <p:nvSpPr>
            <p:cNvPr id="22561" name="Line 31"/>
            <p:cNvSpPr>
              <a:spLocks noChangeShapeType="1"/>
            </p:cNvSpPr>
            <p:nvPr/>
          </p:nvSpPr>
          <p:spPr bwMode="auto">
            <a:xfrm flipV="1">
              <a:off x="1206" y="1278"/>
              <a:ext cx="886" cy="54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62" name="Freeform 32"/>
            <p:cNvSpPr/>
            <p:nvPr/>
          </p:nvSpPr>
          <p:spPr bwMode="auto">
            <a:xfrm>
              <a:off x="2064" y="1226"/>
              <a:ext cx="116" cy="89"/>
            </a:xfrm>
            <a:custGeom>
              <a:avLst/>
              <a:gdLst>
                <a:gd name="T0" fmla="*/ 0 w 116"/>
                <a:gd name="T1" fmla="*/ 26 h 89"/>
                <a:gd name="T2" fmla="*/ 116 w 116"/>
                <a:gd name="T3" fmla="*/ 0 h 89"/>
                <a:gd name="T4" fmla="*/ 40 w 116"/>
                <a:gd name="T5" fmla="*/ 89 h 89"/>
                <a:gd name="T6" fmla="*/ 0 w 116"/>
                <a:gd name="T7" fmla="*/ 26 h 89"/>
                <a:gd name="T8" fmla="*/ 0 60000 65536"/>
                <a:gd name="T9" fmla="*/ 0 60000 65536"/>
                <a:gd name="T10" fmla="*/ 0 60000 65536"/>
                <a:gd name="T11" fmla="*/ 0 60000 65536"/>
                <a:gd name="T12" fmla="*/ 0 w 116"/>
                <a:gd name="T13" fmla="*/ 0 h 89"/>
                <a:gd name="T14" fmla="*/ 116 w 116"/>
                <a:gd name="T15" fmla="*/ 89 h 89"/>
              </a:gdLst>
              <a:ahLst/>
              <a:cxnLst>
                <a:cxn ang="T8">
                  <a:pos x="T0" y="T1"/>
                </a:cxn>
                <a:cxn ang="T9">
                  <a:pos x="T2" y="T3"/>
                </a:cxn>
                <a:cxn ang="T10">
                  <a:pos x="T4" y="T5"/>
                </a:cxn>
                <a:cxn ang="T11">
                  <a:pos x="T6" y="T7"/>
                </a:cxn>
              </a:cxnLst>
              <a:rect l="T12" t="T13" r="T14" b="T15"/>
              <a:pathLst>
                <a:path w="116" h="89">
                  <a:moveTo>
                    <a:pt x="0" y="26"/>
                  </a:moveTo>
                  <a:lnTo>
                    <a:pt x="116" y="0"/>
                  </a:lnTo>
                  <a:lnTo>
                    <a:pt x="40" y="89"/>
                  </a:lnTo>
                  <a:lnTo>
                    <a:pt x="0" y="26"/>
                  </a:lnTo>
                  <a:close/>
                </a:path>
              </a:pathLst>
            </a:custGeom>
            <a:solidFill>
              <a:srgbClr val="FFFF00"/>
            </a:solidFill>
            <a:ln w="25400">
              <a:solidFill>
                <a:srgbClr val="FF0000"/>
              </a:solidFill>
              <a:round/>
            </a:ln>
          </p:spPr>
          <p:txBody>
            <a:bodyPr/>
            <a:lstStyle/>
            <a:p>
              <a:endParaRPr lang="en-US"/>
            </a:p>
          </p:txBody>
        </p:sp>
        <p:sp>
          <p:nvSpPr>
            <p:cNvPr id="22563" name="Line 33"/>
            <p:cNvSpPr>
              <a:spLocks noChangeShapeType="1"/>
            </p:cNvSpPr>
            <p:nvPr/>
          </p:nvSpPr>
          <p:spPr bwMode="auto">
            <a:xfrm flipV="1">
              <a:off x="1206" y="1301"/>
              <a:ext cx="905" cy="1004"/>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64" name="Freeform 34"/>
            <p:cNvSpPr/>
            <p:nvPr/>
          </p:nvSpPr>
          <p:spPr bwMode="auto">
            <a:xfrm>
              <a:off x="2077" y="1226"/>
              <a:ext cx="103" cy="107"/>
            </a:xfrm>
            <a:custGeom>
              <a:avLst/>
              <a:gdLst>
                <a:gd name="T0" fmla="*/ 0 w 103"/>
                <a:gd name="T1" fmla="*/ 58 h 107"/>
                <a:gd name="T2" fmla="*/ 103 w 103"/>
                <a:gd name="T3" fmla="*/ 0 h 107"/>
                <a:gd name="T4" fmla="*/ 55 w 103"/>
                <a:gd name="T5" fmla="*/ 107 h 107"/>
                <a:gd name="T6" fmla="*/ 0 w 103"/>
                <a:gd name="T7" fmla="*/ 58 h 107"/>
                <a:gd name="T8" fmla="*/ 0 60000 65536"/>
                <a:gd name="T9" fmla="*/ 0 60000 65536"/>
                <a:gd name="T10" fmla="*/ 0 60000 65536"/>
                <a:gd name="T11" fmla="*/ 0 60000 65536"/>
                <a:gd name="T12" fmla="*/ 0 w 103"/>
                <a:gd name="T13" fmla="*/ 0 h 107"/>
                <a:gd name="T14" fmla="*/ 103 w 103"/>
                <a:gd name="T15" fmla="*/ 107 h 107"/>
              </a:gdLst>
              <a:ahLst/>
              <a:cxnLst>
                <a:cxn ang="T8">
                  <a:pos x="T0" y="T1"/>
                </a:cxn>
                <a:cxn ang="T9">
                  <a:pos x="T2" y="T3"/>
                </a:cxn>
                <a:cxn ang="T10">
                  <a:pos x="T4" y="T5"/>
                </a:cxn>
                <a:cxn ang="T11">
                  <a:pos x="T6" y="T7"/>
                </a:cxn>
              </a:cxnLst>
              <a:rect l="T12" t="T13" r="T14" b="T15"/>
              <a:pathLst>
                <a:path w="103" h="107">
                  <a:moveTo>
                    <a:pt x="0" y="58"/>
                  </a:moveTo>
                  <a:lnTo>
                    <a:pt x="103" y="0"/>
                  </a:lnTo>
                  <a:lnTo>
                    <a:pt x="55" y="107"/>
                  </a:lnTo>
                  <a:lnTo>
                    <a:pt x="0" y="58"/>
                  </a:lnTo>
                  <a:close/>
                </a:path>
              </a:pathLst>
            </a:custGeom>
            <a:solidFill>
              <a:srgbClr val="FFFF00"/>
            </a:solidFill>
            <a:ln w="25400">
              <a:solidFill>
                <a:srgbClr val="FF0000"/>
              </a:solidFill>
              <a:round/>
            </a:ln>
          </p:spPr>
          <p:txBody>
            <a:bodyPr/>
            <a:lstStyle/>
            <a:p>
              <a:endParaRPr lang="en-US"/>
            </a:p>
          </p:txBody>
        </p:sp>
        <p:sp>
          <p:nvSpPr>
            <p:cNvPr id="22565" name="Line 35"/>
            <p:cNvSpPr>
              <a:spLocks noChangeShapeType="1"/>
            </p:cNvSpPr>
            <p:nvPr/>
          </p:nvSpPr>
          <p:spPr bwMode="auto">
            <a:xfrm>
              <a:off x="1206" y="1145"/>
              <a:ext cx="886" cy="516"/>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66" name="Freeform 36"/>
            <p:cNvSpPr/>
            <p:nvPr/>
          </p:nvSpPr>
          <p:spPr bwMode="auto">
            <a:xfrm>
              <a:off x="2064" y="1624"/>
              <a:ext cx="116" cy="88"/>
            </a:xfrm>
            <a:custGeom>
              <a:avLst/>
              <a:gdLst>
                <a:gd name="T0" fmla="*/ 37 w 116"/>
                <a:gd name="T1" fmla="*/ 0 h 88"/>
                <a:gd name="T2" fmla="*/ 116 w 116"/>
                <a:gd name="T3" fmla="*/ 88 h 88"/>
                <a:gd name="T4" fmla="*/ 0 w 116"/>
                <a:gd name="T5" fmla="*/ 65 h 88"/>
                <a:gd name="T6" fmla="*/ 37 w 116"/>
                <a:gd name="T7" fmla="*/ 0 h 88"/>
                <a:gd name="T8" fmla="*/ 0 60000 65536"/>
                <a:gd name="T9" fmla="*/ 0 60000 65536"/>
                <a:gd name="T10" fmla="*/ 0 60000 65536"/>
                <a:gd name="T11" fmla="*/ 0 60000 65536"/>
                <a:gd name="T12" fmla="*/ 0 w 116"/>
                <a:gd name="T13" fmla="*/ 0 h 88"/>
                <a:gd name="T14" fmla="*/ 116 w 116"/>
                <a:gd name="T15" fmla="*/ 88 h 88"/>
              </a:gdLst>
              <a:ahLst/>
              <a:cxnLst>
                <a:cxn ang="T8">
                  <a:pos x="T0" y="T1"/>
                </a:cxn>
                <a:cxn ang="T9">
                  <a:pos x="T2" y="T3"/>
                </a:cxn>
                <a:cxn ang="T10">
                  <a:pos x="T4" y="T5"/>
                </a:cxn>
                <a:cxn ang="T11">
                  <a:pos x="T6" y="T7"/>
                </a:cxn>
              </a:cxnLst>
              <a:rect l="T12" t="T13" r="T14" b="T15"/>
              <a:pathLst>
                <a:path w="116" h="88">
                  <a:moveTo>
                    <a:pt x="37" y="0"/>
                  </a:moveTo>
                  <a:lnTo>
                    <a:pt x="116" y="88"/>
                  </a:lnTo>
                  <a:lnTo>
                    <a:pt x="0" y="65"/>
                  </a:lnTo>
                  <a:lnTo>
                    <a:pt x="37" y="0"/>
                  </a:lnTo>
                  <a:close/>
                </a:path>
              </a:pathLst>
            </a:custGeom>
            <a:solidFill>
              <a:srgbClr val="FFFF00"/>
            </a:solidFill>
            <a:ln w="25400">
              <a:solidFill>
                <a:srgbClr val="FF0000"/>
              </a:solidFill>
              <a:round/>
            </a:ln>
          </p:spPr>
          <p:txBody>
            <a:bodyPr/>
            <a:lstStyle/>
            <a:p>
              <a:endParaRPr lang="en-US"/>
            </a:p>
          </p:txBody>
        </p:sp>
        <p:sp>
          <p:nvSpPr>
            <p:cNvPr id="22567" name="Line 37"/>
            <p:cNvSpPr>
              <a:spLocks noChangeShapeType="1"/>
            </p:cNvSpPr>
            <p:nvPr/>
          </p:nvSpPr>
          <p:spPr bwMode="auto">
            <a:xfrm>
              <a:off x="1206" y="1469"/>
              <a:ext cx="875" cy="219"/>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68" name="Freeform 38"/>
            <p:cNvSpPr/>
            <p:nvPr/>
          </p:nvSpPr>
          <p:spPr bwMode="auto">
            <a:xfrm>
              <a:off x="2063" y="1649"/>
              <a:ext cx="117" cy="73"/>
            </a:xfrm>
            <a:custGeom>
              <a:avLst/>
              <a:gdLst>
                <a:gd name="T0" fmla="*/ 18 w 117"/>
                <a:gd name="T1" fmla="*/ 0 h 73"/>
                <a:gd name="T2" fmla="*/ 117 w 117"/>
                <a:gd name="T3" fmla="*/ 63 h 73"/>
                <a:gd name="T4" fmla="*/ 0 w 117"/>
                <a:gd name="T5" fmla="*/ 73 h 73"/>
                <a:gd name="T6" fmla="*/ 18 w 117"/>
                <a:gd name="T7" fmla="*/ 0 h 73"/>
                <a:gd name="T8" fmla="*/ 0 60000 65536"/>
                <a:gd name="T9" fmla="*/ 0 60000 65536"/>
                <a:gd name="T10" fmla="*/ 0 60000 65536"/>
                <a:gd name="T11" fmla="*/ 0 60000 65536"/>
                <a:gd name="T12" fmla="*/ 0 w 117"/>
                <a:gd name="T13" fmla="*/ 0 h 73"/>
                <a:gd name="T14" fmla="*/ 117 w 117"/>
                <a:gd name="T15" fmla="*/ 73 h 73"/>
              </a:gdLst>
              <a:ahLst/>
              <a:cxnLst>
                <a:cxn ang="T8">
                  <a:pos x="T0" y="T1"/>
                </a:cxn>
                <a:cxn ang="T9">
                  <a:pos x="T2" y="T3"/>
                </a:cxn>
                <a:cxn ang="T10">
                  <a:pos x="T4" y="T5"/>
                </a:cxn>
                <a:cxn ang="T11">
                  <a:pos x="T6" y="T7"/>
                </a:cxn>
              </a:cxnLst>
              <a:rect l="T12" t="T13" r="T14" b="T15"/>
              <a:pathLst>
                <a:path w="117" h="73">
                  <a:moveTo>
                    <a:pt x="18" y="0"/>
                  </a:moveTo>
                  <a:lnTo>
                    <a:pt x="117" y="63"/>
                  </a:lnTo>
                  <a:lnTo>
                    <a:pt x="0" y="73"/>
                  </a:lnTo>
                  <a:lnTo>
                    <a:pt x="18" y="0"/>
                  </a:lnTo>
                  <a:close/>
                </a:path>
              </a:pathLst>
            </a:custGeom>
            <a:solidFill>
              <a:srgbClr val="FFFF00"/>
            </a:solidFill>
            <a:ln w="25400">
              <a:solidFill>
                <a:srgbClr val="FF0000"/>
              </a:solidFill>
              <a:round/>
            </a:ln>
          </p:spPr>
          <p:txBody>
            <a:bodyPr/>
            <a:lstStyle/>
            <a:p>
              <a:endParaRPr lang="en-US"/>
            </a:p>
          </p:txBody>
        </p:sp>
        <p:sp>
          <p:nvSpPr>
            <p:cNvPr id="22569" name="Line 39"/>
            <p:cNvSpPr>
              <a:spLocks noChangeShapeType="1"/>
            </p:cNvSpPr>
            <p:nvPr/>
          </p:nvSpPr>
          <p:spPr bwMode="auto">
            <a:xfrm flipV="1">
              <a:off x="1206" y="1721"/>
              <a:ext cx="872" cy="72"/>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70" name="Freeform 40"/>
            <p:cNvSpPr/>
            <p:nvPr/>
          </p:nvSpPr>
          <p:spPr bwMode="auto">
            <a:xfrm>
              <a:off x="2066" y="1685"/>
              <a:ext cx="114" cy="74"/>
            </a:xfrm>
            <a:custGeom>
              <a:avLst/>
              <a:gdLst>
                <a:gd name="T0" fmla="*/ 0 w 114"/>
                <a:gd name="T1" fmla="*/ 0 h 74"/>
                <a:gd name="T2" fmla="*/ 114 w 114"/>
                <a:gd name="T3" fmla="*/ 27 h 74"/>
                <a:gd name="T4" fmla="*/ 5 w 114"/>
                <a:gd name="T5" fmla="*/ 74 h 74"/>
                <a:gd name="T6" fmla="*/ 0 w 114"/>
                <a:gd name="T7" fmla="*/ 0 h 74"/>
                <a:gd name="T8" fmla="*/ 0 60000 65536"/>
                <a:gd name="T9" fmla="*/ 0 60000 65536"/>
                <a:gd name="T10" fmla="*/ 0 60000 65536"/>
                <a:gd name="T11" fmla="*/ 0 60000 65536"/>
                <a:gd name="T12" fmla="*/ 0 w 114"/>
                <a:gd name="T13" fmla="*/ 0 h 74"/>
                <a:gd name="T14" fmla="*/ 114 w 114"/>
                <a:gd name="T15" fmla="*/ 74 h 74"/>
              </a:gdLst>
              <a:ahLst/>
              <a:cxnLst>
                <a:cxn ang="T8">
                  <a:pos x="T0" y="T1"/>
                </a:cxn>
                <a:cxn ang="T9">
                  <a:pos x="T2" y="T3"/>
                </a:cxn>
                <a:cxn ang="T10">
                  <a:pos x="T4" y="T5"/>
                </a:cxn>
                <a:cxn ang="T11">
                  <a:pos x="T6" y="T7"/>
                </a:cxn>
              </a:cxnLst>
              <a:rect l="T12" t="T13" r="T14" b="T15"/>
              <a:pathLst>
                <a:path w="114" h="74">
                  <a:moveTo>
                    <a:pt x="0" y="0"/>
                  </a:moveTo>
                  <a:lnTo>
                    <a:pt x="114" y="27"/>
                  </a:lnTo>
                  <a:lnTo>
                    <a:pt x="5" y="74"/>
                  </a:lnTo>
                  <a:lnTo>
                    <a:pt x="0" y="0"/>
                  </a:lnTo>
                  <a:close/>
                </a:path>
              </a:pathLst>
            </a:custGeom>
            <a:solidFill>
              <a:srgbClr val="FFFF00"/>
            </a:solidFill>
            <a:ln w="25400">
              <a:solidFill>
                <a:srgbClr val="FF0000"/>
              </a:solidFill>
              <a:round/>
            </a:ln>
          </p:spPr>
          <p:txBody>
            <a:bodyPr/>
            <a:lstStyle/>
            <a:p>
              <a:endParaRPr lang="en-US"/>
            </a:p>
          </p:txBody>
        </p:sp>
        <p:sp>
          <p:nvSpPr>
            <p:cNvPr id="22571" name="Line 41"/>
            <p:cNvSpPr>
              <a:spLocks noChangeShapeType="1"/>
            </p:cNvSpPr>
            <p:nvPr/>
          </p:nvSpPr>
          <p:spPr bwMode="auto">
            <a:xfrm flipV="1">
              <a:off x="1206" y="1765"/>
              <a:ext cx="886" cy="515"/>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72" name="Freeform 42"/>
            <p:cNvSpPr/>
            <p:nvPr/>
          </p:nvSpPr>
          <p:spPr bwMode="auto">
            <a:xfrm>
              <a:off x="2064" y="1712"/>
              <a:ext cx="116" cy="88"/>
            </a:xfrm>
            <a:custGeom>
              <a:avLst/>
              <a:gdLst>
                <a:gd name="T0" fmla="*/ 0 w 116"/>
                <a:gd name="T1" fmla="*/ 25 h 88"/>
                <a:gd name="T2" fmla="*/ 116 w 116"/>
                <a:gd name="T3" fmla="*/ 0 h 88"/>
                <a:gd name="T4" fmla="*/ 37 w 116"/>
                <a:gd name="T5" fmla="*/ 88 h 88"/>
                <a:gd name="T6" fmla="*/ 0 w 116"/>
                <a:gd name="T7" fmla="*/ 25 h 88"/>
                <a:gd name="T8" fmla="*/ 0 60000 65536"/>
                <a:gd name="T9" fmla="*/ 0 60000 65536"/>
                <a:gd name="T10" fmla="*/ 0 60000 65536"/>
                <a:gd name="T11" fmla="*/ 0 60000 65536"/>
                <a:gd name="T12" fmla="*/ 0 w 116"/>
                <a:gd name="T13" fmla="*/ 0 h 88"/>
                <a:gd name="T14" fmla="*/ 116 w 116"/>
                <a:gd name="T15" fmla="*/ 88 h 88"/>
              </a:gdLst>
              <a:ahLst/>
              <a:cxnLst>
                <a:cxn ang="T8">
                  <a:pos x="T0" y="T1"/>
                </a:cxn>
                <a:cxn ang="T9">
                  <a:pos x="T2" y="T3"/>
                </a:cxn>
                <a:cxn ang="T10">
                  <a:pos x="T4" y="T5"/>
                </a:cxn>
                <a:cxn ang="T11">
                  <a:pos x="T6" y="T7"/>
                </a:cxn>
              </a:cxnLst>
              <a:rect l="T12" t="T13" r="T14" b="T15"/>
              <a:pathLst>
                <a:path w="116" h="88">
                  <a:moveTo>
                    <a:pt x="0" y="25"/>
                  </a:moveTo>
                  <a:lnTo>
                    <a:pt x="116" y="0"/>
                  </a:lnTo>
                  <a:lnTo>
                    <a:pt x="37" y="88"/>
                  </a:lnTo>
                  <a:lnTo>
                    <a:pt x="0" y="25"/>
                  </a:lnTo>
                  <a:close/>
                </a:path>
              </a:pathLst>
            </a:custGeom>
            <a:solidFill>
              <a:srgbClr val="FFFF00"/>
            </a:solidFill>
            <a:ln w="25400">
              <a:solidFill>
                <a:srgbClr val="FF0000"/>
              </a:solidFill>
              <a:round/>
            </a:ln>
          </p:spPr>
          <p:txBody>
            <a:bodyPr/>
            <a:lstStyle/>
            <a:p>
              <a:endParaRPr lang="en-US"/>
            </a:p>
          </p:txBody>
        </p:sp>
        <p:sp>
          <p:nvSpPr>
            <p:cNvPr id="22573" name="Line 43"/>
            <p:cNvSpPr>
              <a:spLocks noChangeShapeType="1"/>
            </p:cNvSpPr>
            <p:nvPr/>
          </p:nvSpPr>
          <p:spPr bwMode="auto">
            <a:xfrm>
              <a:off x="1206" y="1145"/>
              <a:ext cx="915" cy="1296"/>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74" name="Freeform 44"/>
            <p:cNvSpPr/>
            <p:nvPr/>
          </p:nvSpPr>
          <p:spPr bwMode="auto">
            <a:xfrm>
              <a:off x="2085" y="2412"/>
              <a:ext cx="95" cy="112"/>
            </a:xfrm>
            <a:custGeom>
              <a:avLst/>
              <a:gdLst>
                <a:gd name="T0" fmla="*/ 60 w 95"/>
                <a:gd name="T1" fmla="*/ 0 h 112"/>
                <a:gd name="T2" fmla="*/ 95 w 95"/>
                <a:gd name="T3" fmla="*/ 112 h 112"/>
                <a:gd name="T4" fmla="*/ 0 w 95"/>
                <a:gd name="T5" fmla="*/ 42 h 112"/>
                <a:gd name="T6" fmla="*/ 60 w 95"/>
                <a:gd name="T7" fmla="*/ 0 h 112"/>
                <a:gd name="T8" fmla="*/ 0 60000 65536"/>
                <a:gd name="T9" fmla="*/ 0 60000 65536"/>
                <a:gd name="T10" fmla="*/ 0 60000 65536"/>
                <a:gd name="T11" fmla="*/ 0 60000 65536"/>
                <a:gd name="T12" fmla="*/ 0 w 95"/>
                <a:gd name="T13" fmla="*/ 0 h 112"/>
                <a:gd name="T14" fmla="*/ 95 w 95"/>
                <a:gd name="T15" fmla="*/ 112 h 112"/>
              </a:gdLst>
              <a:ahLst/>
              <a:cxnLst>
                <a:cxn ang="T8">
                  <a:pos x="T0" y="T1"/>
                </a:cxn>
                <a:cxn ang="T9">
                  <a:pos x="T2" y="T3"/>
                </a:cxn>
                <a:cxn ang="T10">
                  <a:pos x="T4" y="T5"/>
                </a:cxn>
                <a:cxn ang="T11">
                  <a:pos x="T6" y="T7"/>
                </a:cxn>
              </a:cxnLst>
              <a:rect l="T12" t="T13" r="T14" b="T15"/>
              <a:pathLst>
                <a:path w="95" h="112">
                  <a:moveTo>
                    <a:pt x="60" y="0"/>
                  </a:moveTo>
                  <a:lnTo>
                    <a:pt x="95" y="112"/>
                  </a:lnTo>
                  <a:lnTo>
                    <a:pt x="0" y="42"/>
                  </a:lnTo>
                  <a:lnTo>
                    <a:pt x="60" y="0"/>
                  </a:lnTo>
                  <a:close/>
                </a:path>
              </a:pathLst>
            </a:custGeom>
            <a:solidFill>
              <a:srgbClr val="FFFF00"/>
            </a:solidFill>
            <a:ln w="25400">
              <a:solidFill>
                <a:srgbClr val="FF0000"/>
              </a:solidFill>
              <a:round/>
            </a:ln>
          </p:spPr>
          <p:txBody>
            <a:bodyPr/>
            <a:lstStyle/>
            <a:p>
              <a:endParaRPr lang="en-US"/>
            </a:p>
          </p:txBody>
        </p:sp>
        <p:sp>
          <p:nvSpPr>
            <p:cNvPr id="22575" name="Line 45"/>
            <p:cNvSpPr>
              <a:spLocks noChangeShapeType="1"/>
            </p:cNvSpPr>
            <p:nvPr/>
          </p:nvSpPr>
          <p:spPr bwMode="auto">
            <a:xfrm>
              <a:off x="1206" y="1469"/>
              <a:ext cx="904" cy="98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76" name="Freeform 46"/>
            <p:cNvSpPr/>
            <p:nvPr/>
          </p:nvSpPr>
          <p:spPr bwMode="auto">
            <a:xfrm>
              <a:off x="2077" y="2417"/>
              <a:ext cx="103" cy="107"/>
            </a:xfrm>
            <a:custGeom>
              <a:avLst/>
              <a:gdLst>
                <a:gd name="T0" fmla="*/ 55 w 103"/>
                <a:gd name="T1" fmla="*/ 0 h 107"/>
                <a:gd name="T2" fmla="*/ 103 w 103"/>
                <a:gd name="T3" fmla="*/ 107 h 107"/>
                <a:gd name="T4" fmla="*/ 0 w 103"/>
                <a:gd name="T5" fmla="*/ 50 h 107"/>
                <a:gd name="T6" fmla="*/ 55 w 103"/>
                <a:gd name="T7" fmla="*/ 0 h 107"/>
                <a:gd name="T8" fmla="*/ 0 60000 65536"/>
                <a:gd name="T9" fmla="*/ 0 60000 65536"/>
                <a:gd name="T10" fmla="*/ 0 60000 65536"/>
                <a:gd name="T11" fmla="*/ 0 60000 65536"/>
                <a:gd name="T12" fmla="*/ 0 w 103"/>
                <a:gd name="T13" fmla="*/ 0 h 107"/>
                <a:gd name="T14" fmla="*/ 103 w 103"/>
                <a:gd name="T15" fmla="*/ 107 h 107"/>
              </a:gdLst>
              <a:ahLst/>
              <a:cxnLst>
                <a:cxn ang="T8">
                  <a:pos x="T0" y="T1"/>
                </a:cxn>
                <a:cxn ang="T9">
                  <a:pos x="T2" y="T3"/>
                </a:cxn>
                <a:cxn ang="T10">
                  <a:pos x="T4" y="T5"/>
                </a:cxn>
                <a:cxn ang="T11">
                  <a:pos x="T6" y="T7"/>
                </a:cxn>
              </a:cxnLst>
              <a:rect l="T12" t="T13" r="T14" b="T15"/>
              <a:pathLst>
                <a:path w="103" h="107">
                  <a:moveTo>
                    <a:pt x="55" y="0"/>
                  </a:moveTo>
                  <a:lnTo>
                    <a:pt x="103" y="107"/>
                  </a:lnTo>
                  <a:lnTo>
                    <a:pt x="0" y="50"/>
                  </a:lnTo>
                  <a:lnTo>
                    <a:pt x="55" y="0"/>
                  </a:lnTo>
                  <a:close/>
                </a:path>
              </a:pathLst>
            </a:custGeom>
            <a:solidFill>
              <a:srgbClr val="FFFF00"/>
            </a:solidFill>
            <a:ln w="25400">
              <a:solidFill>
                <a:srgbClr val="FF0000"/>
              </a:solidFill>
              <a:round/>
            </a:ln>
          </p:spPr>
          <p:txBody>
            <a:bodyPr/>
            <a:lstStyle/>
            <a:p>
              <a:endParaRPr lang="en-US"/>
            </a:p>
          </p:txBody>
        </p:sp>
        <p:sp>
          <p:nvSpPr>
            <p:cNvPr id="22577" name="Line 47"/>
            <p:cNvSpPr>
              <a:spLocks noChangeShapeType="1"/>
            </p:cNvSpPr>
            <p:nvPr/>
          </p:nvSpPr>
          <p:spPr bwMode="auto">
            <a:xfrm>
              <a:off x="1206" y="1793"/>
              <a:ext cx="891" cy="67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78" name="Freeform 48"/>
            <p:cNvSpPr/>
            <p:nvPr/>
          </p:nvSpPr>
          <p:spPr bwMode="auto">
            <a:xfrm>
              <a:off x="2068" y="2427"/>
              <a:ext cx="112" cy="97"/>
            </a:xfrm>
            <a:custGeom>
              <a:avLst/>
              <a:gdLst>
                <a:gd name="T0" fmla="*/ 44 w 112"/>
                <a:gd name="T1" fmla="*/ 0 h 97"/>
                <a:gd name="T2" fmla="*/ 112 w 112"/>
                <a:gd name="T3" fmla="*/ 97 h 97"/>
                <a:gd name="T4" fmla="*/ 0 w 112"/>
                <a:gd name="T5" fmla="*/ 60 h 97"/>
                <a:gd name="T6" fmla="*/ 44 w 112"/>
                <a:gd name="T7" fmla="*/ 0 h 97"/>
                <a:gd name="T8" fmla="*/ 0 60000 65536"/>
                <a:gd name="T9" fmla="*/ 0 60000 65536"/>
                <a:gd name="T10" fmla="*/ 0 60000 65536"/>
                <a:gd name="T11" fmla="*/ 0 60000 65536"/>
                <a:gd name="T12" fmla="*/ 0 w 112"/>
                <a:gd name="T13" fmla="*/ 0 h 97"/>
                <a:gd name="T14" fmla="*/ 112 w 112"/>
                <a:gd name="T15" fmla="*/ 97 h 97"/>
              </a:gdLst>
              <a:ahLst/>
              <a:cxnLst>
                <a:cxn ang="T8">
                  <a:pos x="T0" y="T1"/>
                </a:cxn>
                <a:cxn ang="T9">
                  <a:pos x="T2" y="T3"/>
                </a:cxn>
                <a:cxn ang="T10">
                  <a:pos x="T4" y="T5"/>
                </a:cxn>
                <a:cxn ang="T11">
                  <a:pos x="T6" y="T7"/>
                </a:cxn>
              </a:cxnLst>
              <a:rect l="T12" t="T13" r="T14" b="T15"/>
              <a:pathLst>
                <a:path w="112" h="97">
                  <a:moveTo>
                    <a:pt x="44" y="0"/>
                  </a:moveTo>
                  <a:lnTo>
                    <a:pt x="112" y="97"/>
                  </a:lnTo>
                  <a:lnTo>
                    <a:pt x="0" y="60"/>
                  </a:lnTo>
                  <a:lnTo>
                    <a:pt x="44" y="0"/>
                  </a:lnTo>
                  <a:close/>
                </a:path>
              </a:pathLst>
            </a:custGeom>
            <a:solidFill>
              <a:srgbClr val="FFFF00"/>
            </a:solidFill>
            <a:ln w="25400">
              <a:solidFill>
                <a:srgbClr val="FF0000"/>
              </a:solidFill>
              <a:round/>
            </a:ln>
          </p:spPr>
          <p:txBody>
            <a:bodyPr/>
            <a:lstStyle/>
            <a:p>
              <a:endParaRPr lang="en-US"/>
            </a:p>
          </p:txBody>
        </p:sp>
        <p:sp>
          <p:nvSpPr>
            <p:cNvPr id="22579" name="Line 49"/>
            <p:cNvSpPr>
              <a:spLocks noChangeShapeType="1"/>
            </p:cNvSpPr>
            <p:nvPr/>
          </p:nvSpPr>
          <p:spPr bwMode="auto">
            <a:xfrm>
              <a:off x="1206" y="2280"/>
              <a:ext cx="875" cy="22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2580" name="Freeform 50"/>
            <p:cNvSpPr/>
            <p:nvPr/>
          </p:nvSpPr>
          <p:spPr bwMode="auto">
            <a:xfrm>
              <a:off x="2063" y="2461"/>
              <a:ext cx="117" cy="72"/>
            </a:xfrm>
            <a:custGeom>
              <a:avLst/>
              <a:gdLst>
                <a:gd name="T0" fmla="*/ 18 w 117"/>
                <a:gd name="T1" fmla="*/ 0 h 72"/>
                <a:gd name="T2" fmla="*/ 117 w 117"/>
                <a:gd name="T3" fmla="*/ 63 h 72"/>
                <a:gd name="T4" fmla="*/ 0 w 117"/>
                <a:gd name="T5" fmla="*/ 72 h 72"/>
                <a:gd name="T6" fmla="*/ 18 w 117"/>
                <a:gd name="T7" fmla="*/ 0 h 72"/>
                <a:gd name="T8" fmla="*/ 0 60000 65536"/>
                <a:gd name="T9" fmla="*/ 0 60000 65536"/>
                <a:gd name="T10" fmla="*/ 0 60000 65536"/>
                <a:gd name="T11" fmla="*/ 0 60000 65536"/>
                <a:gd name="T12" fmla="*/ 0 w 117"/>
                <a:gd name="T13" fmla="*/ 0 h 72"/>
                <a:gd name="T14" fmla="*/ 117 w 117"/>
                <a:gd name="T15" fmla="*/ 72 h 72"/>
              </a:gdLst>
              <a:ahLst/>
              <a:cxnLst>
                <a:cxn ang="T8">
                  <a:pos x="T0" y="T1"/>
                </a:cxn>
                <a:cxn ang="T9">
                  <a:pos x="T2" y="T3"/>
                </a:cxn>
                <a:cxn ang="T10">
                  <a:pos x="T4" y="T5"/>
                </a:cxn>
                <a:cxn ang="T11">
                  <a:pos x="T6" y="T7"/>
                </a:cxn>
              </a:cxnLst>
              <a:rect l="T12" t="T13" r="T14" b="T15"/>
              <a:pathLst>
                <a:path w="117" h="72">
                  <a:moveTo>
                    <a:pt x="18" y="0"/>
                  </a:moveTo>
                  <a:lnTo>
                    <a:pt x="117" y="63"/>
                  </a:lnTo>
                  <a:lnTo>
                    <a:pt x="0" y="72"/>
                  </a:lnTo>
                  <a:lnTo>
                    <a:pt x="18" y="0"/>
                  </a:lnTo>
                  <a:close/>
                </a:path>
              </a:pathLst>
            </a:custGeom>
            <a:solidFill>
              <a:srgbClr val="FFFF00"/>
            </a:solidFill>
            <a:ln w="25400">
              <a:solidFill>
                <a:srgbClr val="FF0000"/>
              </a:solidFill>
              <a:round/>
            </a:ln>
          </p:spPr>
          <p:txBody>
            <a:bodyPr/>
            <a:lstStyle/>
            <a:p>
              <a:endParaRPr lang="en-US"/>
            </a:p>
          </p:txBody>
        </p:sp>
        <p:sp>
          <p:nvSpPr>
            <p:cNvPr id="1210419" name="Rectangle 51"/>
            <p:cNvSpPr>
              <a:spLocks noChangeArrowheads="1"/>
            </p:cNvSpPr>
            <p:nvPr/>
          </p:nvSpPr>
          <p:spPr bwMode="auto">
            <a:xfrm>
              <a:off x="2496" y="558"/>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20" name="Rectangle 52"/>
            <p:cNvSpPr>
              <a:spLocks noChangeArrowheads="1"/>
            </p:cNvSpPr>
            <p:nvPr/>
          </p:nvSpPr>
          <p:spPr bwMode="auto">
            <a:xfrm>
              <a:off x="2329" y="558"/>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21" name="Rectangle 53"/>
            <p:cNvSpPr>
              <a:spLocks noChangeArrowheads="1"/>
            </p:cNvSpPr>
            <p:nvPr/>
          </p:nvSpPr>
          <p:spPr bwMode="auto">
            <a:xfrm>
              <a:off x="2276" y="644"/>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1</a:t>
              </a:r>
              <a:endParaRPr lang="en-US" altLang="zh-CN" sz="2400" baseline="-25000">
                <a:effectLst>
                  <a:outerShdw blurRad="38100" dist="38100" dir="2700000" algn="tl">
                    <a:srgbClr val="010199"/>
                  </a:outerShdw>
                </a:effectLst>
                <a:latin typeface="Coronet" pitchFamily="66" charset="0"/>
              </a:endParaRPr>
            </a:p>
          </p:txBody>
        </p:sp>
        <p:sp>
          <p:nvSpPr>
            <p:cNvPr id="1210422" name="Rectangle 54"/>
            <p:cNvSpPr>
              <a:spLocks noChangeArrowheads="1"/>
            </p:cNvSpPr>
            <p:nvPr/>
          </p:nvSpPr>
          <p:spPr bwMode="auto">
            <a:xfrm>
              <a:off x="2389" y="558"/>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X</a:t>
              </a:r>
              <a:endParaRPr lang="en-US" altLang="zh-CN" sz="2400" baseline="-25000" dirty="0">
                <a:effectLst>
                  <a:outerShdw blurRad="38100" dist="38100" dir="2700000" algn="tl">
                    <a:srgbClr val="010199"/>
                  </a:outerShdw>
                </a:effectLst>
                <a:latin typeface="Coronet" pitchFamily="66" charset="0"/>
              </a:endParaRPr>
            </a:p>
          </p:txBody>
        </p:sp>
        <p:sp>
          <p:nvSpPr>
            <p:cNvPr id="1210423" name="Rectangle 55"/>
            <p:cNvSpPr>
              <a:spLocks noChangeArrowheads="1"/>
            </p:cNvSpPr>
            <p:nvPr/>
          </p:nvSpPr>
          <p:spPr bwMode="auto">
            <a:xfrm>
              <a:off x="2190" y="543"/>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Symbol" panose="05050102010706020507" pitchFamily="18" charset="2"/>
                </a:rPr>
                <a:t>j</a:t>
              </a:r>
              <a:endParaRPr lang="en-US" altLang="zh-CN" sz="2400" baseline="-25000">
                <a:effectLst>
                  <a:outerShdw blurRad="38100" dist="38100" dir="2700000" algn="tl">
                    <a:srgbClr val="010199"/>
                  </a:outerShdw>
                </a:effectLst>
                <a:latin typeface="Coronet" pitchFamily="66" charset="0"/>
              </a:endParaRPr>
            </a:p>
          </p:txBody>
        </p:sp>
        <p:sp>
          <p:nvSpPr>
            <p:cNvPr id="1210424" name="Rectangle 56"/>
            <p:cNvSpPr>
              <a:spLocks noChangeArrowheads="1"/>
            </p:cNvSpPr>
            <p:nvPr/>
          </p:nvSpPr>
          <p:spPr bwMode="auto">
            <a:xfrm>
              <a:off x="2503" y="168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25" name="Rectangle 57"/>
            <p:cNvSpPr>
              <a:spLocks noChangeArrowheads="1"/>
            </p:cNvSpPr>
            <p:nvPr/>
          </p:nvSpPr>
          <p:spPr bwMode="auto">
            <a:xfrm>
              <a:off x="2336" y="168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26" name="Rectangle 58"/>
            <p:cNvSpPr>
              <a:spLocks noChangeArrowheads="1"/>
            </p:cNvSpPr>
            <p:nvPr/>
          </p:nvSpPr>
          <p:spPr bwMode="auto">
            <a:xfrm>
              <a:off x="2281" y="1769"/>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3</a:t>
              </a:r>
              <a:endParaRPr lang="en-US" altLang="zh-CN" sz="2400" baseline="-25000">
                <a:effectLst>
                  <a:outerShdw blurRad="38100" dist="38100" dir="2700000" algn="tl">
                    <a:srgbClr val="010199"/>
                  </a:outerShdw>
                </a:effectLst>
                <a:latin typeface="Coronet" pitchFamily="66" charset="0"/>
              </a:endParaRPr>
            </a:p>
          </p:txBody>
        </p:sp>
        <p:sp>
          <p:nvSpPr>
            <p:cNvPr id="1210427" name="Rectangle 59"/>
            <p:cNvSpPr>
              <a:spLocks noChangeArrowheads="1"/>
            </p:cNvSpPr>
            <p:nvPr/>
          </p:nvSpPr>
          <p:spPr bwMode="auto">
            <a:xfrm>
              <a:off x="2396" y="1683"/>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X</a:t>
              </a:r>
              <a:endParaRPr lang="en-US" altLang="zh-CN" sz="2400" baseline="-25000">
                <a:effectLst>
                  <a:outerShdw blurRad="38100" dist="38100" dir="2700000" algn="tl">
                    <a:srgbClr val="010199"/>
                  </a:outerShdw>
                </a:effectLst>
                <a:latin typeface="Coronet" pitchFamily="66" charset="0"/>
              </a:endParaRPr>
            </a:p>
          </p:txBody>
        </p:sp>
        <p:sp>
          <p:nvSpPr>
            <p:cNvPr id="1210428" name="Rectangle 60"/>
            <p:cNvSpPr>
              <a:spLocks noChangeArrowheads="1"/>
            </p:cNvSpPr>
            <p:nvPr/>
          </p:nvSpPr>
          <p:spPr bwMode="auto">
            <a:xfrm>
              <a:off x="2190" y="1668"/>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Symbol" panose="05050102010706020507" pitchFamily="18" charset="2"/>
                </a:rPr>
                <a:t>j</a:t>
              </a:r>
              <a:endParaRPr lang="en-US" altLang="zh-CN" sz="2400" baseline="-25000">
                <a:effectLst>
                  <a:outerShdw blurRad="38100" dist="38100" dir="2700000" algn="tl">
                    <a:srgbClr val="010199"/>
                  </a:outerShdw>
                </a:effectLst>
                <a:latin typeface="Coronet" pitchFamily="66" charset="0"/>
              </a:endParaRPr>
            </a:p>
          </p:txBody>
        </p:sp>
        <p:sp>
          <p:nvSpPr>
            <p:cNvPr id="1210429" name="Rectangle 61"/>
            <p:cNvSpPr>
              <a:spLocks noChangeArrowheads="1"/>
            </p:cNvSpPr>
            <p:nvPr/>
          </p:nvSpPr>
          <p:spPr bwMode="auto">
            <a:xfrm>
              <a:off x="2551" y="248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30" name="Rectangle 62"/>
            <p:cNvSpPr>
              <a:spLocks noChangeArrowheads="1"/>
            </p:cNvSpPr>
            <p:nvPr/>
          </p:nvSpPr>
          <p:spPr bwMode="auto">
            <a:xfrm>
              <a:off x="2384" y="248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31" name="Rectangle 63"/>
            <p:cNvSpPr>
              <a:spLocks noChangeArrowheads="1"/>
            </p:cNvSpPr>
            <p:nvPr/>
          </p:nvSpPr>
          <p:spPr bwMode="auto">
            <a:xfrm>
              <a:off x="2334" y="2608"/>
              <a:ext cx="0" cy="169"/>
            </a:xfrm>
            <a:prstGeom prst="rect">
              <a:avLst/>
            </a:prstGeom>
            <a:noFill/>
            <a:ln w="9525">
              <a:noFill/>
              <a:miter lim="800000"/>
            </a:ln>
          </p:spPr>
          <p:txBody>
            <a:bodyPr wrap="none" lIns="0" tIns="0" rIns="0" bIns="0">
              <a:spAutoFit/>
            </a:bodyPr>
            <a:lstStyle/>
            <a:p>
              <a:pPr eaLnBrk="1" hangingPunct="1">
                <a:defRPr/>
              </a:pPr>
              <a:endParaRPr lang="en-US" altLang="zh-CN" sz="2400" baseline="-25000" dirty="0">
                <a:effectLst>
                  <a:outerShdw blurRad="38100" dist="38100" dir="2700000" algn="tl">
                    <a:srgbClr val="010199"/>
                  </a:outerShdw>
                </a:effectLst>
                <a:latin typeface="Coronet" pitchFamily="66" charset="0"/>
              </a:endParaRPr>
            </a:p>
          </p:txBody>
        </p:sp>
        <p:sp>
          <p:nvSpPr>
            <p:cNvPr id="1210432" name="Rectangle 64"/>
            <p:cNvSpPr>
              <a:spLocks noChangeArrowheads="1"/>
            </p:cNvSpPr>
            <p:nvPr/>
          </p:nvSpPr>
          <p:spPr bwMode="auto">
            <a:xfrm>
              <a:off x="2444" y="2483"/>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X</a:t>
              </a:r>
              <a:endParaRPr lang="en-US" altLang="zh-CN" sz="2400" baseline="-25000">
                <a:effectLst>
                  <a:outerShdw blurRad="38100" dist="38100" dir="2700000" algn="tl">
                    <a:srgbClr val="010199"/>
                  </a:outerShdw>
                </a:effectLst>
                <a:latin typeface="Coronet" pitchFamily="66" charset="0"/>
              </a:endParaRPr>
            </a:p>
          </p:txBody>
        </p:sp>
        <p:sp>
          <p:nvSpPr>
            <p:cNvPr id="1210433" name="Rectangle 65"/>
            <p:cNvSpPr>
              <a:spLocks noChangeArrowheads="1"/>
            </p:cNvSpPr>
            <p:nvPr/>
          </p:nvSpPr>
          <p:spPr bwMode="auto">
            <a:xfrm>
              <a:off x="2283" y="2569"/>
              <a:ext cx="47" cy="70"/>
            </a:xfrm>
            <a:prstGeom prst="rect">
              <a:avLst/>
            </a:prstGeom>
            <a:noFill/>
            <a:ln w="9525">
              <a:noFill/>
              <a:miter lim="800000"/>
            </a:ln>
          </p:spPr>
          <p:txBody>
            <a:bodyPr wrap="none" lIns="0" tIns="0" rIns="0" bIns="0">
              <a:spAutoFit/>
            </a:bodyPr>
            <a:lstStyle/>
            <a:p>
              <a:pPr eaLnBrk="1" hangingPunct="1">
                <a:defRPr/>
              </a:pPr>
              <a:r>
                <a:rPr lang="en-US" altLang="zh-CN" sz="1000" baseline="-25000" dirty="0">
                  <a:latin typeface="Times New Roman" panose="02020603050405020304" pitchFamily="18" charset="0"/>
                </a:rPr>
                <a:t>M</a:t>
              </a:r>
              <a:endParaRPr lang="en-US" altLang="zh-CN" sz="2400" baseline="-25000" dirty="0">
                <a:effectLst>
                  <a:outerShdw blurRad="38100" dist="38100" dir="2700000" algn="tl">
                    <a:srgbClr val="010199"/>
                  </a:outerShdw>
                </a:effectLst>
                <a:latin typeface="Coronet" pitchFamily="66" charset="0"/>
              </a:endParaRPr>
            </a:p>
          </p:txBody>
        </p:sp>
        <p:sp>
          <p:nvSpPr>
            <p:cNvPr id="1210434" name="Rectangle 66"/>
            <p:cNvSpPr>
              <a:spLocks noChangeArrowheads="1"/>
            </p:cNvSpPr>
            <p:nvPr/>
          </p:nvSpPr>
          <p:spPr bwMode="auto">
            <a:xfrm>
              <a:off x="2190" y="2467"/>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Symbol" panose="05050102010706020507" pitchFamily="18" charset="2"/>
                </a:rPr>
                <a:t>j</a:t>
              </a:r>
              <a:endParaRPr lang="en-US" altLang="zh-CN" sz="2400" baseline="-25000">
                <a:effectLst>
                  <a:outerShdw blurRad="38100" dist="38100" dir="2700000" algn="tl">
                    <a:srgbClr val="010199"/>
                  </a:outerShdw>
                </a:effectLst>
                <a:latin typeface="Coronet" pitchFamily="66" charset="0"/>
              </a:endParaRPr>
            </a:p>
          </p:txBody>
        </p:sp>
        <p:sp>
          <p:nvSpPr>
            <p:cNvPr id="1210435" name="Rectangle 67"/>
            <p:cNvSpPr>
              <a:spLocks noChangeArrowheads="1"/>
            </p:cNvSpPr>
            <p:nvPr/>
          </p:nvSpPr>
          <p:spPr bwMode="auto">
            <a:xfrm>
              <a:off x="2508" y="1078"/>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36" name="Rectangle 68"/>
            <p:cNvSpPr>
              <a:spLocks noChangeArrowheads="1"/>
            </p:cNvSpPr>
            <p:nvPr/>
          </p:nvSpPr>
          <p:spPr bwMode="auto">
            <a:xfrm>
              <a:off x="2341" y="1078"/>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37" name="Rectangle 69"/>
            <p:cNvSpPr>
              <a:spLocks noChangeArrowheads="1"/>
            </p:cNvSpPr>
            <p:nvPr/>
          </p:nvSpPr>
          <p:spPr bwMode="auto">
            <a:xfrm>
              <a:off x="2283" y="1164"/>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2</a:t>
              </a:r>
              <a:endParaRPr lang="en-US" altLang="zh-CN" sz="2400" baseline="-25000">
                <a:effectLst>
                  <a:outerShdw blurRad="38100" dist="38100" dir="2700000" algn="tl">
                    <a:srgbClr val="010199"/>
                  </a:outerShdw>
                </a:effectLst>
                <a:latin typeface="Coronet" pitchFamily="66" charset="0"/>
              </a:endParaRPr>
            </a:p>
          </p:txBody>
        </p:sp>
        <p:sp>
          <p:nvSpPr>
            <p:cNvPr id="1210438" name="Rectangle 70"/>
            <p:cNvSpPr>
              <a:spLocks noChangeArrowheads="1"/>
            </p:cNvSpPr>
            <p:nvPr/>
          </p:nvSpPr>
          <p:spPr bwMode="auto">
            <a:xfrm>
              <a:off x="2401" y="1078"/>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X</a:t>
              </a:r>
              <a:endParaRPr lang="en-US" altLang="zh-CN" sz="2400" baseline="-25000">
                <a:effectLst>
                  <a:outerShdw blurRad="38100" dist="38100" dir="2700000" algn="tl">
                    <a:srgbClr val="010199"/>
                  </a:outerShdw>
                </a:effectLst>
                <a:latin typeface="Coronet" pitchFamily="66" charset="0"/>
              </a:endParaRPr>
            </a:p>
          </p:txBody>
        </p:sp>
        <p:sp>
          <p:nvSpPr>
            <p:cNvPr id="1210439" name="Rectangle 71"/>
            <p:cNvSpPr>
              <a:spLocks noChangeArrowheads="1"/>
            </p:cNvSpPr>
            <p:nvPr/>
          </p:nvSpPr>
          <p:spPr bwMode="auto">
            <a:xfrm>
              <a:off x="2190" y="1063"/>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Symbol" panose="05050102010706020507" pitchFamily="18" charset="2"/>
                </a:rPr>
                <a:t>j</a:t>
              </a:r>
              <a:endParaRPr lang="en-US" altLang="zh-CN" sz="2400" baseline="-25000">
                <a:effectLst>
                  <a:outerShdw blurRad="38100" dist="38100" dir="2700000" algn="tl">
                    <a:srgbClr val="010199"/>
                  </a:outerShdw>
                </a:effectLst>
                <a:latin typeface="Coronet" pitchFamily="66" charset="0"/>
              </a:endParaRPr>
            </a:p>
          </p:txBody>
        </p:sp>
        <p:sp>
          <p:nvSpPr>
            <p:cNvPr id="1210440" name="Rectangle 72"/>
            <p:cNvSpPr>
              <a:spLocks noChangeArrowheads="1"/>
            </p:cNvSpPr>
            <p:nvPr/>
          </p:nvSpPr>
          <p:spPr bwMode="auto">
            <a:xfrm>
              <a:off x="757" y="2685"/>
              <a:ext cx="934" cy="113"/>
            </a:xfrm>
            <a:prstGeom prst="rect">
              <a:avLst/>
            </a:prstGeom>
            <a:noFill/>
            <a:ln w="9525">
              <a:noFill/>
              <a:miter lim="800000"/>
            </a:ln>
          </p:spPr>
          <p:txBody>
            <a:bodyPr wrap="none" lIns="0" tIns="0" rIns="0" bIns="0">
              <a:spAutoFit/>
            </a:bodyPr>
            <a:lstStyle/>
            <a:p>
              <a:pPr eaLnBrk="1" hangingPunct="1">
                <a:defRPr/>
              </a:pPr>
              <a:r>
                <a:rPr lang="en-US" altLang="zh-CN" sz="1600" b="1" baseline="-25000">
                  <a:latin typeface="Tahoma" panose="020B0604030504040204" pitchFamily="34" charset="0"/>
                  <a:ea typeface="??"/>
                  <a:cs typeface="??"/>
                </a:rPr>
                <a:t>Increased dimension:</a:t>
              </a:r>
              <a:endParaRPr lang="en-US" altLang="zh-CN" sz="2400" b="1" baseline="-25000">
                <a:effectLst>
                  <a:outerShdw blurRad="38100" dist="38100" dir="2700000" algn="tl">
                    <a:srgbClr val="C0C0C0"/>
                  </a:outerShdw>
                </a:effectLst>
                <a:latin typeface="Tahoma" panose="020B0604030504040204" pitchFamily="34" charset="0"/>
              </a:endParaRPr>
            </a:p>
          </p:txBody>
        </p:sp>
        <p:sp>
          <p:nvSpPr>
            <p:cNvPr id="1210441" name="Rectangle 73"/>
            <p:cNvSpPr>
              <a:spLocks noChangeArrowheads="1"/>
            </p:cNvSpPr>
            <p:nvPr/>
          </p:nvSpPr>
          <p:spPr bwMode="auto">
            <a:xfrm>
              <a:off x="1170" y="2850"/>
              <a:ext cx="340" cy="141"/>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 charset="-127"/>
                  <a:ea typeface="??" charset="-127"/>
                </a:rPr>
                <a:t> </a:t>
              </a:r>
              <a:r>
                <a:rPr lang="en-US" altLang="zh-CN" sz="2000" b="1" baseline="-25000" dirty="0">
                  <a:latin typeface="??" charset="-127"/>
                  <a:ea typeface="??" charset="-127"/>
                </a:rPr>
                <a:t>N-&gt;M</a:t>
              </a:r>
              <a:endParaRPr lang="en-US" altLang="zh-CN" sz="2000" b="1" baseline="-25000" dirty="0">
                <a:effectLst>
                  <a:outerShdw blurRad="38100" dist="38100" dir="2700000" algn="tl">
                    <a:srgbClr val="010199"/>
                  </a:outerShdw>
                </a:effectLst>
                <a:latin typeface="Coronet" pitchFamily="66" charset="0"/>
              </a:endParaRPr>
            </a:p>
          </p:txBody>
        </p:sp>
        <p:sp>
          <p:nvSpPr>
            <p:cNvPr id="1210444" name="Rectangle 76"/>
            <p:cNvSpPr>
              <a:spLocks noChangeArrowheads="1"/>
            </p:cNvSpPr>
            <p:nvPr/>
          </p:nvSpPr>
          <p:spPr bwMode="auto">
            <a:xfrm>
              <a:off x="2709" y="2848"/>
              <a:ext cx="674"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Nonlinear function </a:t>
              </a:r>
              <a:endParaRPr lang="en-US" altLang="zh-CN" sz="2400" baseline="-25000" dirty="0">
                <a:effectLst>
                  <a:outerShdw blurRad="38100" dist="38100" dir="2700000" algn="tl">
                    <a:srgbClr val="010199"/>
                  </a:outerShdw>
                </a:effectLst>
                <a:latin typeface="Coronet" pitchFamily="66" charset="0"/>
              </a:endParaRPr>
            </a:p>
          </p:txBody>
        </p:sp>
        <p:sp>
          <p:nvSpPr>
            <p:cNvPr id="1210445" name="Rectangle 77"/>
            <p:cNvSpPr>
              <a:spLocks noChangeArrowheads="1"/>
            </p:cNvSpPr>
            <p:nvPr/>
          </p:nvSpPr>
          <p:spPr bwMode="auto">
            <a:xfrm>
              <a:off x="2676" y="2843"/>
              <a:ext cx="21"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 </a:t>
              </a:r>
              <a:endParaRPr lang="en-US" altLang="zh-CN" sz="2400" baseline="-25000">
                <a:effectLst>
                  <a:outerShdw blurRad="38100" dist="38100" dir="2700000" algn="tl">
                    <a:srgbClr val="010199"/>
                  </a:outerShdw>
                </a:effectLst>
                <a:latin typeface="Coronet" pitchFamily="66" charset="0"/>
              </a:endParaRPr>
            </a:p>
          </p:txBody>
        </p:sp>
        <p:sp>
          <p:nvSpPr>
            <p:cNvPr id="1210446" name="Rectangle 78"/>
            <p:cNvSpPr>
              <a:spLocks noChangeArrowheads="1"/>
            </p:cNvSpPr>
            <p:nvPr/>
          </p:nvSpPr>
          <p:spPr bwMode="auto">
            <a:xfrm>
              <a:off x="2652" y="2843"/>
              <a:ext cx="24"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a:t>
              </a:r>
              <a:endParaRPr lang="en-US" altLang="zh-CN" sz="2400" baseline="-25000" dirty="0">
                <a:effectLst>
                  <a:outerShdw blurRad="38100" dist="38100" dir="2700000" algn="tl">
                    <a:srgbClr val="010199"/>
                  </a:outerShdw>
                </a:effectLst>
                <a:latin typeface="Coronet" pitchFamily="66" charset="0"/>
              </a:endParaRPr>
            </a:p>
          </p:txBody>
        </p:sp>
        <p:sp>
          <p:nvSpPr>
            <p:cNvPr id="1210447" name="Rectangle 79"/>
            <p:cNvSpPr>
              <a:spLocks noChangeArrowheads="1"/>
            </p:cNvSpPr>
            <p:nvPr/>
          </p:nvSpPr>
          <p:spPr bwMode="auto">
            <a:xfrm>
              <a:off x="2585" y="284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48" name="Rectangle 80"/>
            <p:cNvSpPr>
              <a:spLocks noChangeArrowheads="1"/>
            </p:cNvSpPr>
            <p:nvPr/>
          </p:nvSpPr>
          <p:spPr bwMode="auto">
            <a:xfrm>
              <a:off x="2418" y="2843"/>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49" name="Rectangle 81"/>
            <p:cNvSpPr>
              <a:spLocks noChangeArrowheads="1"/>
            </p:cNvSpPr>
            <p:nvPr/>
          </p:nvSpPr>
          <p:spPr bwMode="auto">
            <a:xfrm>
              <a:off x="2478" y="2843"/>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X</a:t>
              </a:r>
              <a:endParaRPr lang="en-US" altLang="zh-CN" sz="2400" baseline="-25000" dirty="0">
                <a:effectLst>
                  <a:outerShdw blurRad="38100" dist="38100" dir="2700000" algn="tl">
                    <a:srgbClr val="010199"/>
                  </a:outerShdw>
                </a:effectLst>
                <a:latin typeface="Coronet" pitchFamily="66" charset="0"/>
              </a:endParaRPr>
            </a:p>
          </p:txBody>
        </p:sp>
        <p:sp>
          <p:nvSpPr>
            <p:cNvPr id="1210450" name="Rectangle 82"/>
            <p:cNvSpPr>
              <a:spLocks noChangeArrowheads="1"/>
            </p:cNvSpPr>
            <p:nvPr/>
          </p:nvSpPr>
          <p:spPr bwMode="auto">
            <a:xfrm>
              <a:off x="2378" y="2930"/>
              <a:ext cx="15"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i</a:t>
              </a:r>
              <a:endParaRPr lang="en-US" altLang="zh-CN" sz="2400" baseline="-25000">
                <a:effectLst>
                  <a:outerShdw blurRad="38100" dist="38100" dir="2700000" algn="tl">
                    <a:srgbClr val="010199"/>
                  </a:outerShdw>
                </a:effectLst>
                <a:latin typeface="Coronet" pitchFamily="66" charset="0"/>
              </a:endParaRPr>
            </a:p>
          </p:txBody>
        </p:sp>
        <p:sp>
          <p:nvSpPr>
            <p:cNvPr id="1210451" name="Rectangle 83"/>
            <p:cNvSpPr>
              <a:spLocks noChangeArrowheads="1"/>
            </p:cNvSpPr>
            <p:nvPr/>
          </p:nvSpPr>
          <p:spPr bwMode="auto">
            <a:xfrm>
              <a:off x="2289" y="2828"/>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Symbol" panose="05050102010706020507" pitchFamily="18" charset="2"/>
                </a:rPr>
                <a:t>j</a:t>
              </a:r>
              <a:endParaRPr lang="en-US" altLang="zh-CN" sz="2400" baseline="-25000" dirty="0">
                <a:effectLst>
                  <a:outerShdw blurRad="38100" dist="38100" dir="2700000" algn="tl">
                    <a:srgbClr val="010199"/>
                  </a:outerShdw>
                </a:effectLst>
                <a:latin typeface="Coronet" pitchFamily="66" charset="0"/>
              </a:endParaRPr>
            </a:p>
          </p:txBody>
        </p:sp>
        <p:sp>
          <p:nvSpPr>
            <p:cNvPr id="22614" name="Freeform 84"/>
            <p:cNvSpPr/>
            <p:nvPr/>
          </p:nvSpPr>
          <p:spPr bwMode="auto">
            <a:xfrm>
              <a:off x="3769" y="1388"/>
              <a:ext cx="390" cy="389"/>
            </a:xfrm>
            <a:custGeom>
              <a:avLst/>
              <a:gdLst>
                <a:gd name="T0" fmla="*/ 0 w 390"/>
                <a:gd name="T1" fmla="*/ 195 h 389"/>
                <a:gd name="T2" fmla="*/ 3 w 390"/>
                <a:gd name="T3" fmla="*/ 162 h 389"/>
                <a:gd name="T4" fmla="*/ 11 w 390"/>
                <a:gd name="T5" fmla="*/ 132 h 389"/>
                <a:gd name="T6" fmla="*/ 23 w 390"/>
                <a:gd name="T7" fmla="*/ 102 h 389"/>
                <a:gd name="T8" fmla="*/ 41 w 390"/>
                <a:gd name="T9" fmla="*/ 76 h 389"/>
                <a:gd name="T10" fmla="*/ 63 w 390"/>
                <a:gd name="T11" fmla="*/ 51 h 389"/>
                <a:gd name="T12" fmla="*/ 88 w 390"/>
                <a:gd name="T13" fmla="*/ 32 h 389"/>
                <a:gd name="T14" fmla="*/ 117 w 390"/>
                <a:gd name="T15" fmla="*/ 16 h 389"/>
                <a:gd name="T16" fmla="*/ 147 w 390"/>
                <a:gd name="T17" fmla="*/ 6 h 389"/>
                <a:gd name="T18" fmla="*/ 179 w 390"/>
                <a:gd name="T19" fmla="*/ 0 h 389"/>
                <a:gd name="T20" fmla="*/ 212 w 390"/>
                <a:gd name="T21" fmla="*/ 0 h 389"/>
                <a:gd name="T22" fmla="*/ 243 w 390"/>
                <a:gd name="T23" fmla="*/ 6 h 389"/>
                <a:gd name="T24" fmla="*/ 273 w 390"/>
                <a:gd name="T25" fmla="*/ 16 h 389"/>
                <a:gd name="T26" fmla="*/ 301 w 390"/>
                <a:gd name="T27" fmla="*/ 32 h 389"/>
                <a:gd name="T28" fmla="*/ 327 w 390"/>
                <a:gd name="T29" fmla="*/ 51 h 389"/>
                <a:gd name="T30" fmla="*/ 349 w 390"/>
                <a:gd name="T31" fmla="*/ 76 h 389"/>
                <a:gd name="T32" fmla="*/ 367 w 390"/>
                <a:gd name="T33" fmla="*/ 102 h 389"/>
                <a:gd name="T34" fmla="*/ 379 w 390"/>
                <a:gd name="T35" fmla="*/ 132 h 389"/>
                <a:gd name="T36" fmla="*/ 387 w 390"/>
                <a:gd name="T37" fmla="*/ 162 h 389"/>
                <a:gd name="T38" fmla="*/ 390 w 390"/>
                <a:gd name="T39" fmla="*/ 195 h 389"/>
                <a:gd name="T40" fmla="*/ 387 w 390"/>
                <a:gd name="T41" fmla="*/ 227 h 389"/>
                <a:gd name="T42" fmla="*/ 379 w 390"/>
                <a:gd name="T43" fmla="*/ 258 h 389"/>
                <a:gd name="T44" fmla="*/ 367 w 390"/>
                <a:gd name="T45" fmla="*/ 287 h 389"/>
                <a:gd name="T46" fmla="*/ 349 w 390"/>
                <a:gd name="T47" fmla="*/ 315 h 389"/>
                <a:gd name="T48" fmla="*/ 327 w 390"/>
                <a:gd name="T49" fmla="*/ 338 h 389"/>
                <a:gd name="T50" fmla="*/ 301 w 390"/>
                <a:gd name="T51" fmla="*/ 357 h 389"/>
                <a:gd name="T52" fmla="*/ 273 w 390"/>
                <a:gd name="T53" fmla="*/ 372 h 389"/>
                <a:gd name="T54" fmla="*/ 243 w 390"/>
                <a:gd name="T55" fmla="*/ 383 h 389"/>
                <a:gd name="T56" fmla="*/ 212 w 390"/>
                <a:gd name="T57" fmla="*/ 389 h 389"/>
                <a:gd name="T58" fmla="*/ 179 w 390"/>
                <a:gd name="T59" fmla="*/ 389 h 389"/>
                <a:gd name="T60" fmla="*/ 147 w 390"/>
                <a:gd name="T61" fmla="*/ 383 h 389"/>
                <a:gd name="T62" fmla="*/ 117 w 390"/>
                <a:gd name="T63" fmla="*/ 372 h 389"/>
                <a:gd name="T64" fmla="*/ 88 w 390"/>
                <a:gd name="T65" fmla="*/ 357 h 389"/>
                <a:gd name="T66" fmla="*/ 63 w 390"/>
                <a:gd name="T67" fmla="*/ 338 h 389"/>
                <a:gd name="T68" fmla="*/ 41 w 390"/>
                <a:gd name="T69" fmla="*/ 315 h 389"/>
                <a:gd name="T70" fmla="*/ 23 w 390"/>
                <a:gd name="T71" fmla="*/ 287 h 389"/>
                <a:gd name="T72" fmla="*/ 11 w 390"/>
                <a:gd name="T73" fmla="*/ 258 h 389"/>
                <a:gd name="T74" fmla="*/ 3 w 390"/>
                <a:gd name="T75" fmla="*/ 227 h 389"/>
                <a:gd name="T76" fmla="*/ 0 w 390"/>
                <a:gd name="T77" fmla="*/ 195 h 3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0"/>
                <a:gd name="T118" fmla="*/ 0 h 389"/>
                <a:gd name="T119" fmla="*/ 390 w 390"/>
                <a:gd name="T120" fmla="*/ 389 h 3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0" h="389">
                  <a:moveTo>
                    <a:pt x="0" y="195"/>
                  </a:moveTo>
                  <a:lnTo>
                    <a:pt x="3" y="162"/>
                  </a:lnTo>
                  <a:lnTo>
                    <a:pt x="11" y="132"/>
                  </a:lnTo>
                  <a:lnTo>
                    <a:pt x="23" y="102"/>
                  </a:lnTo>
                  <a:lnTo>
                    <a:pt x="41" y="76"/>
                  </a:lnTo>
                  <a:lnTo>
                    <a:pt x="63" y="51"/>
                  </a:lnTo>
                  <a:lnTo>
                    <a:pt x="88" y="32"/>
                  </a:lnTo>
                  <a:lnTo>
                    <a:pt x="117" y="16"/>
                  </a:lnTo>
                  <a:lnTo>
                    <a:pt x="147" y="6"/>
                  </a:lnTo>
                  <a:lnTo>
                    <a:pt x="179" y="0"/>
                  </a:lnTo>
                  <a:lnTo>
                    <a:pt x="212" y="0"/>
                  </a:lnTo>
                  <a:lnTo>
                    <a:pt x="243" y="6"/>
                  </a:lnTo>
                  <a:lnTo>
                    <a:pt x="273" y="16"/>
                  </a:lnTo>
                  <a:lnTo>
                    <a:pt x="301" y="32"/>
                  </a:lnTo>
                  <a:lnTo>
                    <a:pt x="327" y="51"/>
                  </a:lnTo>
                  <a:lnTo>
                    <a:pt x="349" y="76"/>
                  </a:lnTo>
                  <a:lnTo>
                    <a:pt x="367" y="102"/>
                  </a:lnTo>
                  <a:lnTo>
                    <a:pt x="379" y="132"/>
                  </a:lnTo>
                  <a:lnTo>
                    <a:pt x="387" y="162"/>
                  </a:lnTo>
                  <a:lnTo>
                    <a:pt x="390" y="195"/>
                  </a:lnTo>
                  <a:lnTo>
                    <a:pt x="387" y="227"/>
                  </a:lnTo>
                  <a:lnTo>
                    <a:pt x="379" y="258"/>
                  </a:lnTo>
                  <a:lnTo>
                    <a:pt x="367" y="287"/>
                  </a:lnTo>
                  <a:lnTo>
                    <a:pt x="349" y="315"/>
                  </a:lnTo>
                  <a:lnTo>
                    <a:pt x="327" y="338"/>
                  </a:lnTo>
                  <a:lnTo>
                    <a:pt x="301" y="357"/>
                  </a:lnTo>
                  <a:lnTo>
                    <a:pt x="273" y="372"/>
                  </a:lnTo>
                  <a:lnTo>
                    <a:pt x="243" y="383"/>
                  </a:lnTo>
                  <a:lnTo>
                    <a:pt x="212" y="389"/>
                  </a:lnTo>
                  <a:lnTo>
                    <a:pt x="179" y="389"/>
                  </a:lnTo>
                  <a:lnTo>
                    <a:pt x="147" y="383"/>
                  </a:lnTo>
                  <a:lnTo>
                    <a:pt x="117" y="372"/>
                  </a:lnTo>
                  <a:lnTo>
                    <a:pt x="88" y="357"/>
                  </a:lnTo>
                  <a:lnTo>
                    <a:pt x="63" y="338"/>
                  </a:lnTo>
                  <a:lnTo>
                    <a:pt x="41" y="315"/>
                  </a:lnTo>
                  <a:lnTo>
                    <a:pt x="23" y="287"/>
                  </a:lnTo>
                  <a:lnTo>
                    <a:pt x="11" y="258"/>
                  </a:lnTo>
                  <a:lnTo>
                    <a:pt x="3" y="227"/>
                  </a:lnTo>
                  <a:lnTo>
                    <a:pt x="0" y="195"/>
                  </a:lnTo>
                </a:path>
              </a:pathLst>
            </a:custGeom>
            <a:solidFill>
              <a:srgbClr val="92D050"/>
            </a:solidFill>
            <a:ln>
              <a:noFill/>
            </a:ln>
            <a:extLs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22615" name="Line 85"/>
            <p:cNvSpPr>
              <a:spLocks noChangeShapeType="1"/>
            </p:cNvSpPr>
            <p:nvPr/>
          </p:nvSpPr>
          <p:spPr bwMode="auto">
            <a:xfrm>
              <a:off x="2568" y="673"/>
              <a:ext cx="1150" cy="818"/>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lstStyle/>
            <a:p>
              <a:endParaRPr lang="en-US"/>
            </a:p>
          </p:txBody>
        </p:sp>
        <p:sp>
          <p:nvSpPr>
            <p:cNvPr id="22616" name="Freeform 86"/>
            <p:cNvSpPr/>
            <p:nvPr/>
          </p:nvSpPr>
          <p:spPr bwMode="auto">
            <a:xfrm>
              <a:off x="3689" y="1455"/>
              <a:ext cx="113" cy="95"/>
            </a:xfrm>
            <a:custGeom>
              <a:avLst/>
              <a:gdLst>
                <a:gd name="T0" fmla="*/ 43 w 113"/>
                <a:gd name="T1" fmla="*/ 0 h 95"/>
                <a:gd name="T2" fmla="*/ 113 w 113"/>
                <a:gd name="T3" fmla="*/ 95 h 95"/>
                <a:gd name="T4" fmla="*/ 0 w 113"/>
                <a:gd name="T5" fmla="*/ 61 h 95"/>
                <a:gd name="T6" fmla="*/ 43 w 113"/>
                <a:gd name="T7" fmla="*/ 0 h 95"/>
                <a:gd name="T8" fmla="*/ 0 60000 65536"/>
                <a:gd name="T9" fmla="*/ 0 60000 65536"/>
                <a:gd name="T10" fmla="*/ 0 60000 65536"/>
                <a:gd name="T11" fmla="*/ 0 60000 65536"/>
                <a:gd name="T12" fmla="*/ 0 w 113"/>
                <a:gd name="T13" fmla="*/ 0 h 95"/>
                <a:gd name="T14" fmla="*/ 113 w 113"/>
                <a:gd name="T15" fmla="*/ 95 h 95"/>
              </a:gdLst>
              <a:ahLst/>
              <a:cxnLst>
                <a:cxn ang="T8">
                  <a:pos x="T0" y="T1"/>
                </a:cxn>
                <a:cxn ang="T9">
                  <a:pos x="T2" y="T3"/>
                </a:cxn>
                <a:cxn ang="T10">
                  <a:pos x="T4" y="T5"/>
                </a:cxn>
                <a:cxn ang="T11">
                  <a:pos x="T6" y="T7"/>
                </a:cxn>
              </a:cxnLst>
              <a:rect l="T12" t="T13" r="T14" b="T15"/>
              <a:pathLst>
                <a:path w="113" h="95">
                  <a:moveTo>
                    <a:pt x="43" y="0"/>
                  </a:moveTo>
                  <a:lnTo>
                    <a:pt x="113" y="95"/>
                  </a:lnTo>
                  <a:lnTo>
                    <a:pt x="0" y="61"/>
                  </a:lnTo>
                  <a:lnTo>
                    <a:pt x="43" y="0"/>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2617" name="Line 87"/>
            <p:cNvSpPr>
              <a:spLocks noChangeShapeType="1"/>
            </p:cNvSpPr>
            <p:nvPr/>
          </p:nvSpPr>
          <p:spPr bwMode="auto">
            <a:xfrm>
              <a:off x="2568" y="1226"/>
              <a:ext cx="1102" cy="298"/>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lstStyle/>
            <a:p>
              <a:endParaRPr lang="en-US"/>
            </a:p>
          </p:txBody>
        </p:sp>
        <p:sp>
          <p:nvSpPr>
            <p:cNvPr id="22618" name="Freeform 88"/>
            <p:cNvSpPr/>
            <p:nvPr/>
          </p:nvSpPr>
          <p:spPr bwMode="auto">
            <a:xfrm>
              <a:off x="3652" y="1486"/>
              <a:ext cx="117" cy="71"/>
            </a:xfrm>
            <a:custGeom>
              <a:avLst/>
              <a:gdLst>
                <a:gd name="T0" fmla="*/ 19 w 117"/>
                <a:gd name="T1" fmla="*/ 0 h 71"/>
                <a:gd name="T2" fmla="*/ 117 w 117"/>
                <a:gd name="T3" fmla="*/ 64 h 71"/>
                <a:gd name="T4" fmla="*/ 0 w 117"/>
                <a:gd name="T5" fmla="*/ 71 h 71"/>
                <a:gd name="T6" fmla="*/ 19 w 117"/>
                <a:gd name="T7" fmla="*/ 0 h 71"/>
                <a:gd name="T8" fmla="*/ 0 60000 65536"/>
                <a:gd name="T9" fmla="*/ 0 60000 65536"/>
                <a:gd name="T10" fmla="*/ 0 60000 65536"/>
                <a:gd name="T11" fmla="*/ 0 60000 65536"/>
                <a:gd name="T12" fmla="*/ 0 w 117"/>
                <a:gd name="T13" fmla="*/ 0 h 71"/>
                <a:gd name="T14" fmla="*/ 117 w 117"/>
                <a:gd name="T15" fmla="*/ 71 h 71"/>
              </a:gdLst>
              <a:ahLst/>
              <a:cxnLst>
                <a:cxn ang="T8">
                  <a:pos x="T0" y="T1"/>
                </a:cxn>
                <a:cxn ang="T9">
                  <a:pos x="T2" y="T3"/>
                </a:cxn>
                <a:cxn ang="T10">
                  <a:pos x="T4" y="T5"/>
                </a:cxn>
                <a:cxn ang="T11">
                  <a:pos x="T6" y="T7"/>
                </a:cxn>
              </a:cxnLst>
              <a:rect l="T12" t="T13" r="T14" b="T15"/>
              <a:pathLst>
                <a:path w="117" h="71">
                  <a:moveTo>
                    <a:pt x="19" y="0"/>
                  </a:moveTo>
                  <a:lnTo>
                    <a:pt x="117" y="64"/>
                  </a:lnTo>
                  <a:lnTo>
                    <a:pt x="0" y="71"/>
                  </a:lnTo>
                  <a:lnTo>
                    <a:pt x="19" y="0"/>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2619" name="Line 89"/>
            <p:cNvSpPr>
              <a:spLocks noChangeShapeType="1"/>
            </p:cNvSpPr>
            <p:nvPr/>
          </p:nvSpPr>
          <p:spPr bwMode="auto">
            <a:xfrm flipV="1">
              <a:off x="2568" y="1564"/>
              <a:ext cx="1132" cy="148"/>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lstStyle/>
            <a:p>
              <a:endParaRPr lang="en-US"/>
            </a:p>
          </p:txBody>
        </p:sp>
        <p:sp>
          <p:nvSpPr>
            <p:cNvPr id="22620" name="Freeform 90"/>
            <p:cNvSpPr/>
            <p:nvPr/>
          </p:nvSpPr>
          <p:spPr bwMode="auto">
            <a:xfrm>
              <a:off x="3687" y="1528"/>
              <a:ext cx="115" cy="73"/>
            </a:xfrm>
            <a:custGeom>
              <a:avLst/>
              <a:gdLst>
                <a:gd name="T0" fmla="*/ 0 w 115"/>
                <a:gd name="T1" fmla="*/ 0 h 73"/>
                <a:gd name="T2" fmla="*/ 115 w 115"/>
                <a:gd name="T3" fmla="*/ 22 h 73"/>
                <a:gd name="T4" fmla="*/ 9 w 115"/>
                <a:gd name="T5" fmla="*/ 73 h 73"/>
                <a:gd name="T6" fmla="*/ 0 w 115"/>
                <a:gd name="T7" fmla="*/ 0 h 73"/>
                <a:gd name="T8" fmla="*/ 0 60000 65536"/>
                <a:gd name="T9" fmla="*/ 0 60000 65536"/>
                <a:gd name="T10" fmla="*/ 0 60000 65536"/>
                <a:gd name="T11" fmla="*/ 0 60000 65536"/>
                <a:gd name="T12" fmla="*/ 0 w 115"/>
                <a:gd name="T13" fmla="*/ 0 h 73"/>
                <a:gd name="T14" fmla="*/ 115 w 115"/>
                <a:gd name="T15" fmla="*/ 73 h 73"/>
              </a:gdLst>
              <a:ahLst/>
              <a:cxnLst>
                <a:cxn ang="T8">
                  <a:pos x="T0" y="T1"/>
                </a:cxn>
                <a:cxn ang="T9">
                  <a:pos x="T2" y="T3"/>
                </a:cxn>
                <a:cxn ang="T10">
                  <a:pos x="T4" y="T5"/>
                </a:cxn>
                <a:cxn ang="T11">
                  <a:pos x="T6" y="T7"/>
                </a:cxn>
              </a:cxnLst>
              <a:rect l="T12" t="T13" r="T14" b="T15"/>
              <a:pathLst>
                <a:path w="115" h="73">
                  <a:moveTo>
                    <a:pt x="0" y="0"/>
                  </a:moveTo>
                  <a:lnTo>
                    <a:pt x="115" y="22"/>
                  </a:lnTo>
                  <a:lnTo>
                    <a:pt x="9" y="73"/>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2621" name="Line 91"/>
            <p:cNvSpPr>
              <a:spLocks noChangeShapeType="1"/>
            </p:cNvSpPr>
            <p:nvPr/>
          </p:nvSpPr>
          <p:spPr bwMode="auto">
            <a:xfrm flipV="1">
              <a:off x="2601" y="1615"/>
              <a:ext cx="1121" cy="909"/>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lstStyle/>
            <a:p>
              <a:endParaRPr lang="en-US"/>
            </a:p>
          </p:txBody>
        </p:sp>
        <p:sp>
          <p:nvSpPr>
            <p:cNvPr id="22622" name="Freeform 92"/>
            <p:cNvSpPr/>
            <p:nvPr/>
          </p:nvSpPr>
          <p:spPr bwMode="auto">
            <a:xfrm>
              <a:off x="3692" y="1550"/>
              <a:ext cx="110" cy="99"/>
            </a:xfrm>
            <a:custGeom>
              <a:avLst/>
              <a:gdLst>
                <a:gd name="T0" fmla="*/ 0 w 110"/>
                <a:gd name="T1" fmla="*/ 41 h 99"/>
                <a:gd name="T2" fmla="*/ 110 w 110"/>
                <a:gd name="T3" fmla="*/ 0 h 99"/>
                <a:gd name="T4" fmla="*/ 47 w 110"/>
                <a:gd name="T5" fmla="*/ 99 h 99"/>
                <a:gd name="T6" fmla="*/ 0 w 110"/>
                <a:gd name="T7" fmla="*/ 41 h 99"/>
                <a:gd name="T8" fmla="*/ 0 60000 65536"/>
                <a:gd name="T9" fmla="*/ 0 60000 65536"/>
                <a:gd name="T10" fmla="*/ 0 60000 65536"/>
                <a:gd name="T11" fmla="*/ 0 60000 65536"/>
                <a:gd name="T12" fmla="*/ 0 w 110"/>
                <a:gd name="T13" fmla="*/ 0 h 99"/>
                <a:gd name="T14" fmla="*/ 110 w 110"/>
                <a:gd name="T15" fmla="*/ 99 h 99"/>
              </a:gdLst>
              <a:ahLst/>
              <a:cxnLst>
                <a:cxn ang="T8">
                  <a:pos x="T0" y="T1"/>
                </a:cxn>
                <a:cxn ang="T9">
                  <a:pos x="T2" y="T3"/>
                </a:cxn>
                <a:cxn ang="T10">
                  <a:pos x="T4" y="T5"/>
                </a:cxn>
                <a:cxn ang="T11">
                  <a:pos x="T6" y="T7"/>
                </a:cxn>
              </a:cxnLst>
              <a:rect l="T12" t="T13" r="T14" b="T15"/>
              <a:pathLst>
                <a:path w="110" h="99">
                  <a:moveTo>
                    <a:pt x="0" y="41"/>
                  </a:moveTo>
                  <a:lnTo>
                    <a:pt x="110" y="0"/>
                  </a:lnTo>
                  <a:lnTo>
                    <a:pt x="47" y="99"/>
                  </a:lnTo>
                  <a:lnTo>
                    <a:pt x="0" y="41"/>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10461" name="Rectangle 93"/>
            <p:cNvSpPr>
              <a:spLocks noChangeArrowheads="1"/>
            </p:cNvSpPr>
            <p:nvPr/>
          </p:nvSpPr>
          <p:spPr bwMode="auto">
            <a:xfrm>
              <a:off x="3090" y="1548"/>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3</a:t>
              </a:r>
              <a:endParaRPr lang="en-US" altLang="zh-CN" sz="2400" baseline="-25000">
                <a:effectLst>
                  <a:outerShdw blurRad="38100" dist="38100" dir="2700000" algn="tl">
                    <a:srgbClr val="010199"/>
                  </a:outerShdw>
                </a:effectLst>
                <a:latin typeface="Coronet" pitchFamily="66" charset="0"/>
              </a:endParaRPr>
            </a:p>
          </p:txBody>
        </p:sp>
        <p:sp>
          <p:nvSpPr>
            <p:cNvPr id="1210462" name="Rectangle 94"/>
            <p:cNvSpPr>
              <a:spLocks noChangeArrowheads="1"/>
            </p:cNvSpPr>
            <p:nvPr/>
          </p:nvSpPr>
          <p:spPr bwMode="auto">
            <a:xfrm>
              <a:off x="3003" y="1461"/>
              <a:ext cx="77" cy="141"/>
            </a:xfrm>
            <a:prstGeom prst="rect">
              <a:avLst/>
            </a:prstGeom>
            <a:noFill/>
            <a:ln w="9525">
              <a:noFill/>
              <a:miter lim="800000"/>
            </a:ln>
          </p:spPr>
          <p:txBody>
            <a:bodyPr wrap="none" lIns="0" tIns="0" rIns="0" bIns="0">
              <a:spAutoFit/>
            </a:bodyPr>
            <a:lstStyle/>
            <a:p>
              <a:pPr eaLnBrk="1" hangingPunct="1">
                <a:defRPr/>
              </a:pPr>
              <a:r>
                <a:rPr lang="en-US" altLang="zh-CN" sz="2000" baseline="-25000" dirty="0">
                  <a:latin typeface="Times New Roman" panose="02020603050405020304" pitchFamily="18" charset="0"/>
                </a:rPr>
                <a:t>w</a:t>
              </a:r>
              <a:endParaRPr lang="en-US" altLang="zh-CN" sz="2000" baseline="-25000" dirty="0">
                <a:effectLst>
                  <a:outerShdw blurRad="38100" dist="38100" dir="2700000" algn="tl">
                    <a:srgbClr val="010199"/>
                  </a:outerShdw>
                </a:effectLst>
                <a:latin typeface="Coronet" pitchFamily="66" charset="0"/>
              </a:endParaRPr>
            </a:p>
          </p:txBody>
        </p:sp>
        <p:sp>
          <p:nvSpPr>
            <p:cNvPr id="1210463" name="Rectangle 95"/>
            <p:cNvSpPr>
              <a:spLocks noChangeArrowheads="1"/>
            </p:cNvSpPr>
            <p:nvPr/>
          </p:nvSpPr>
          <p:spPr bwMode="auto">
            <a:xfrm>
              <a:off x="3152" y="2014"/>
              <a:ext cx="19" cy="49"/>
            </a:xfrm>
            <a:prstGeom prst="rect">
              <a:avLst/>
            </a:prstGeom>
            <a:noFill/>
            <a:ln w="9525">
              <a:noFill/>
              <a:miter lim="800000"/>
            </a:ln>
          </p:spPr>
          <p:txBody>
            <a:bodyPr wrap="none" lIns="0" tIns="0" rIns="0" bIns="0">
              <a:spAutoFit/>
            </a:bodyPr>
            <a:lstStyle/>
            <a:p>
              <a:pPr eaLnBrk="1" hangingPunct="1">
                <a:defRPr/>
              </a:pPr>
              <a:r>
                <a:rPr lang="en-US" altLang="zh-CN" sz="700" baseline="-25000">
                  <a:latin typeface="Times New Roman" panose="02020603050405020304" pitchFamily="18" charset="0"/>
                </a:rPr>
                <a:t>1</a:t>
              </a:r>
              <a:endParaRPr lang="en-US" altLang="zh-CN" sz="2400" baseline="-25000">
                <a:effectLst>
                  <a:outerShdw blurRad="38100" dist="38100" dir="2700000" algn="tl">
                    <a:srgbClr val="010199"/>
                  </a:outerShdw>
                </a:effectLst>
                <a:latin typeface="Coronet" pitchFamily="66" charset="0"/>
              </a:endParaRPr>
            </a:p>
          </p:txBody>
        </p:sp>
        <p:sp>
          <p:nvSpPr>
            <p:cNvPr id="1210464" name="Rectangle 96"/>
            <p:cNvSpPr>
              <a:spLocks noChangeArrowheads="1"/>
            </p:cNvSpPr>
            <p:nvPr/>
          </p:nvSpPr>
          <p:spPr bwMode="auto">
            <a:xfrm>
              <a:off x="3101" y="1975"/>
              <a:ext cx="41"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m</a:t>
              </a:r>
              <a:endParaRPr lang="en-US" altLang="zh-CN" sz="2400" baseline="-25000">
                <a:effectLst>
                  <a:outerShdw blurRad="38100" dist="38100" dir="2700000" algn="tl">
                    <a:srgbClr val="010199"/>
                  </a:outerShdw>
                </a:effectLst>
                <a:latin typeface="Coronet" pitchFamily="66" charset="0"/>
              </a:endParaRPr>
            </a:p>
          </p:txBody>
        </p:sp>
        <p:sp>
          <p:nvSpPr>
            <p:cNvPr id="1210465" name="Rectangle 97"/>
            <p:cNvSpPr>
              <a:spLocks noChangeArrowheads="1"/>
            </p:cNvSpPr>
            <p:nvPr/>
          </p:nvSpPr>
          <p:spPr bwMode="auto">
            <a:xfrm>
              <a:off x="3013" y="1889"/>
              <a:ext cx="77" cy="141"/>
            </a:xfrm>
            <a:prstGeom prst="rect">
              <a:avLst/>
            </a:prstGeom>
            <a:noFill/>
            <a:ln w="9525">
              <a:noFill/>
              <a:miter lim="800000"/>
            </a:ln>
          </p:spPr>
          <p:txBody>
            <a:bodyPr wrap="none" lIns="0" tIns="0" rIns="0" bIns="0">
              <a:spAutoFit/>
            </a:bodyPr>
            <a:lstStyle/>
            <a:p>
              <a:pPr eaLnBrk="1" hangingPunct="1">
                <a:defRPr/>
              </a:pPr>
              <a:r>
                <a:rPr lang="en-US" altLang="zh-CN" sz="2000" baseline="-25000" dirty="0">
                  <a:latin typeface="Times New Roman" panose="02020603050405020304" pitchFamily="18" charset="0"/>
                </a:rPr>
                <a:t>w</a:t>
              </a:r>
              <a:endParaRPr lang="en-US" altLang="zh-CN" sz="2000" baseline="-25000" dirty="0">
                <a:effectLst>
                  <a:outerShdw blurRad="38100" dist="38100" dir="2700000" algn="tl">
                    <a:srgbClr val="010199"/>
                  </a:outerShdw>
                </a:effectLst>
                <a:latin typeface="Coronet" pitchFamily="66" charset="0"/>
              </a:endParaRPr>
            </a:p>
          </p:txBody>
        </p:sp>
        <p:sp>
          <p:nvSpPr>
            <p:cNvPr id="1210466" name="Rectangle 98"/>
            <p:cNvSpPr>
              <a:spLocks noChangeArrowheads="1"/>
            </p:cNvSpPr>
            <p:nvPr/>
          </p:nvSpPr>
          <p:spPr bwMode="auto">
            <a:xfrm>
              <a:off x="3096" y="970"/>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dirty="0">
                  <a:latin typeface="Times New Roman" panose="02020603050405020304" pitchFamily="18" charset="0"/>
                </a:rPr>
                <a:t>1</a:t>
              </a:r>
              <a:endParaRPr lang="en-US" altLang="zh-CN" sz="2400" baseline="-25000" dirty="0">
                <a:effectLst>
                  <a:outerShdw blurRad="38100" dist="38100" dir="2700000" algn="tl">
                    <a:srgbClr val="010199"/>
                  </a:outerShdw>
                </a:effectLst>
                <a:latin typeface="Coronet" pitchFamily="66" charset="0"/>
              </a:endParaRPr>
            </a:p>
          </p:txBody>
        </p:sp>
        <p:sp>
          <p:nvSpPr>
            <p:cNvPr id="1210467" name="Rectangle 99"/>
            <p:cNvSpPr>
              <a:spLocks noChangeArrowheads="1"/>
            </p:cNvSpPr>
            <p:nvPr/>
          </p:nvSpPr>
          <p:spPr bwMode="auto">
            <a:xfrm>
              <a:off x="3016" y="883"/>
              <a:ext cx="77" cy="141"/>
            </a:xfrm>
            <a:prstGeom prst="rect">
              <a:avLst/>
            </a:prstGeom>
            <a:noFill/>
            <a:ln w="9525">
              <a:noFill/>
              <a:miter lim="800000"/>
            </a:ln>
          </p:spPr>
          <p:txBody>
            <a:bodyPr wrap="none" lIns="0" tIns="0" rIns="0" bIns="0">
              <a:spAutoFit/>
            </a:bodyPr>
            <a:lstStyle/>
            <a:p>
              <a:pPr eaLnBrk="1" hangingPunct="1">
                <a:defRPr/>
              </a:pPr>
              <a:r>
                <a:rPr lang="en-US" altLang="zh-CN" sz="2000" baseline="-25000" dirty="0">
                  <a:latin typeface="Times New Roman" panose="02020603050405020304" pitchFamily="18" charset="0"/>
                </a:rPr>
                <a:t>w</a:t>
              </a:r>
              <a:endParaRPr lang="en-US" altLang="zh-CN" sz="2000" baseline="-25000" dirty="0">
                <a:effectLst>
                  <a:outerShdw blurRad="38100" dist="38100" dir="2700000" algn="tl">
                    <a:srgbClr val="010199"/>
                  </a:outerShdw>
                </a:effectLst>
                <a:latin typeface="Coronet" pitchFamily="66" charset="0"/>
              </a:endParaRPr>
            </a:p>
          </p:txBody>
        </p:sp>
        <p:sp>
          <p:nvSpPr>
            <p:cNvPr id="1210468" name="Rectangle 100"/>
            <p:cNvSpPr>
              <a:spLocks noChangeArrowheads="1"/>
            </p:cNvSpPr>
            <p:nvPr/>
          </p:nvSpPr>
          <p:spPr bwMode="auto">
            <a:xfrm>
              <a:off x="3102" y="1294"/>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dirty="0">
                  <a:latin typeface="Times New Roman" panose="02020603050405020304" pitchFamily="18" charset="0"/>
                </a:rPr>
                <a:t>2</a:t>
              </a:r>
              <a:endParaRPr lang="en-US" altLang="zh-CN" sz="2400" baseline="-25000" dirty="0">
                <a:effectLst>
                  <a:outerShdw blurRad="38100" dist="38100" dir="2700000" algn="tl">
                    <a:srgbClr val="010199"/>
                  </a:outerShdw>
                </a:effectLst>
                <a:latin typeface="Coronet" pitchFamily="66" charset="0"/>
              </a:endParaRPr>
            </a:p>
          </p:txBody>
        </p:sp>
        <p:sp>
          <p:nvSpPr>
            <p:cNvPr id="1210469" name="Rectangle 101"/>
            <p:cNvSpPr>
              <a:spLocks noChangeArrowheads="1"/>
            </p:cNvSpPr>
            <p:nvPr/>
          </p:nvSpPr>
          <p:spPr bwMode="auto">
            <a:xfrm>
              <a:off x="3013" y="1208"/>
              <a:ext cx="77" cy="141"/>
            </a:xfrm>
            <a:prstGeom prst="rect">
              <a:avLst/>
            </a:prstGeom>
            <a:noFill/>
            <a:ln w="9525">
              <a:noFill/>
              <a:miter lim="800000"/>
            </a:ln>
          </p:spPr>
          <p:txBody>
            <a:bodyPr wrap="none" lIns="0" tIns="0" rIns="0" bIns="0">
              <a:spAutoFit/>
            </a:bodyPr>
            <a:lstStyle/>
            <a:p>
              <a:pPr eaLnBrk="1" hangingPunct="1">
                <a:defRPr/>
              </a:pPr>
              <a:r>
                <a:rPr lang="en-US" altLang="zh-CN" sz="2000" baseline="-25000" dirty="0">
                  <a:latin typeface="Times New Roman" panose="02020603050405020304" pitchFamily="18" charset="0"/>
                </a:rPr>
                <a:t>w</a:t>
              </a:r>
              <a:endParaRPr lang="en-US" altLang="zh-CN" sz="2000" baseline="-25000" dirty="0">
                <a:effectLst>
                  <a:outerShdw blurRad="38100" dist="38100" dir="2700000" algn="tl">
                    <a:srgbClr val="010199"/>
                  </a:outerShdw>
                </a:effectLst>
                <a:latin typeface="Coronet" pitchFamily="66" charset="0"/>
              </a:endParaRPr>
            </a:p>
          </p:txBody>
        </p:sp>
        <p:sp>
          <p:nvSpPr>
            <p:cNvPr id="1210470" name="Rectangle 102"/>
            <p:cNvSpPr>
              <a:spLocks noChangeArrowheads="1"/>
            </p:cNvSpPr>
            <p:nvPr/>
          </p:nvSpPr>
          <p:spPr bwMode="auto">
            <a:xfrm>
              <a:off x="3882" y="1458"/>
              <a:ext cx="91" cy="169"/>
            </a:xfrm>
            <a:prstGeom prst="rect">
              <a:avLst/>
            </a:prstGeom>
            <a:noFill/>
            <a:ln w="9525">
              <a:noFill/>
              <a:miter lim="800000"/>
            </a:ln>
          </p:spPr>
          <p:txBody>
            <a:bodyPr wrap="none" lIns="0" tIns="0" rIns="0" bIns="0">
              <a:spAutoFit/>
            </a:bodyPr>
            <a:lstStyle/>
            <a:p>
              <a:pPr eaLnBrk="1" hangingPunct="1">
                <a:defRPr/>
              </a:pPr>
              <a:r>
                <a:rPr lang="en-US" altLang="zh-CN" sz="2400" baseline="-25000">
                  <a:latin typeface="Symbol" panose="05050102010706020507" pitchFamily="18" charset="2"/>
                </a:rPr>
                <a:t>å</a:t>
              </a:r>
              <a:endParaRPr lang="en-US" altLang="zh-CN" sz="2400" baseline="-25000">
                <a:effectLst>
                  <a:outerShdw blurRad="38100" dist="38100" dir="2700000" algn="tl">
                    <a:srgbClr val="010199"/>
                  </a:outerShdw>
                </a:effectLst>
                <a:latin typeface="Coronet" pitchFamily="66" charset="0"/>
              </a:endParaRPr>
            </a:p>
          </p:txBody>
        </p:sp>
        <p:sp>
          <p:nvSpPr>
            <p:cNvPr id="22633" name="Line 103"/>
            <p:cNvSpPr>
              <a:spLocks noChangeShapeType="1"/>
            </p:cNvSpPr>
            <p:nvPr/>
          </p:nvSpPr>
          <p:spPr bwMode="auto">
            <a:xfrm>
              <a:off x="4191" y="1550"/>
              <a:ext cx="482" cy="1"/>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a:lstStyle/>
            <a:p>
              <a:endParaRPr lang="en-US"/>
            </a:p>
          </p:txBody>
        </p:sp>
        <p:sp>
          <p:nvSpPr>
            <p:cNvPr id="22634" name="Freeform 104"/>
            <p:cNvSpPr/>
            <p:nvPr/>
          </p:nvSpPr>
          <p:spPr bwMode="auto">
            <a:xfrm>
              <a:off x="4663" y="1513"/>
              <a:ext cx="111" cy="74"/>
            </a:xfrm>
            <a:custGeom>
              <a:avLst/>
              <a:gdLst>
                <a:gd name="T0" fmla="*/ 0 w 111"/>
                <a:gd name="T1" fmla="*/ 0 h 74"/>
                <a:gd name="T2" fmla="*/ 111 w 111"/>
                <a:gd name="T3" fmla="*/ 37 h 74"/>
                <a:gd name="T4" fmla="*/ 0 w 111"/>
                <a:gd name="T5" fmla="*/ 74 h 74"/>
                <a:gd name="T6" fmla="*/ 0 w 111"/>
                <a:gd name="T7" fmla="*/ 0 h 74"/>
                <a:gd name="T8" fmla="*/ 0 60000 65536"/>
                <a:gd name="T9" fmla="*/ 0 60000 65536"/>
                <a:gd name="T10" fmla="*/ 0 60000 65536"/>
                <a:gd name="T11" fmla="*/ 0 60000 65536"/>
                <a:gd name="T12" fmla="*/ 0 w 111"/>
                <a:gd name="T13" fmla="*/ 0 h 74"/>
                <a:gd name="T14" fmla="*/ 111 w 111"/>
                <a:gd name="T15" fmla="*/ 74 h 74"/>
              </a:gdLst>
              <a:ahLst/>
              <a:cxnLst>
                <a:cxn ang="T8">
                  <a:pos x="T0" y="T1"/>
                </a:cxn>
                <a:cxn ang="T9">
                  <a:pos x="T2" y="T3"/>
                </a:cxn>
                <a:cxn ang="T10">
                  <a:pos x="T4" y="T5"/>
                </a:cxn>
                <a:cxn ang="T11">
                  <a:pos x="T6" y="T7"/>
                </a:cxn>
              </a:cxnLst>
              <a:rect l="T12" t="T13" r="T14" b="T15"/>
              <a:pathLst>
                <a:path w="111" h="74">
                  <a:moveTo>
                    <a:pt x="0" y="0"/>
                  </a:moveTo>
                  <a:lnTo>
                    <a:pt x="111" y="37"/>
                  </a:lnTo>
                  <a:lnTo>
                    <a:pt x="0" y="74"/>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10473" name="Rectangle 105"/>
            <p:cNvSpPr>
              <a:spLocks noChangeArrowheads="1"/>
            </p:cNvSpPr>
            <p:nvPr/>
          </p:nvSpPr>
          <p:spPr bwMode="auto">
            <a:xfrm>
              <a:off x="4845" y="1395"/>
              <a:ext cx="452" cy="169"/>
            </a:xfrm>
            <a:prstGeom prst="rect">
              <a:avLst/>
            </a:prstGeom>
            <a:noFill/>
            <a:ln w="9525">
              <a:noFill/>
              <a:miter lim="800000"/>
            </a:ln>
          </p:spPr>
          <p:txBody>
            <a:bodyPr wrap="none" lIns="0" tIns="0" rIns="0" bIns="0">
              <a:spAutoFit/>
            </a:bodyPr>
            <a:lstStyle/>
            <a:p>
              <a:pPr eaLnBrk="1" hangingPunct="1">
                <a:defRPr/>
              </a:pPr>
              <a:r>
                <a:rPr lang="en-US" altLang="zh-CN" sz="1600" b="1" dirty="0">
                  <a:latin typeface="+mn-lt"/>
                  <a:ea typeface="??"/>
                  <a:cs typeface="??"/>
                </a:rPr>
                <a:t>Output</a:t>
              </a:r>
              <a:endParaRPr lang="en-US" altLang="zh-CN" sz="2400" b="1" dirty="0">
                <a:effectLst>
                  <a:outerShdw blurRad="38100" dist="38100" dir="2700000" algn="tl">
                    <a:srgbClr val="C0C0C0"/>
                  </a:outerShdw>
                </a:effectLst>
                <a:latin typeface="+mn-lt"/>
              </a:endParaRPr>
            </a:p>
          </p:txBody>
        </p:sp>
        <p:sp>
          <p:nvSpPr>
            <p:cNvPr id="1210474" name="Rectangle 106"/>
            <p:cNvSpPr>
              <a:spLocks noChangeArrowheads="1"/>
            </p:cNvSpPr>
            <p:nvPr/>
          </p:nvSpPr>
          <p:spPr bwMode="auto">
            <a:xfrm>
              <a:off x="5033" y="1560"/>
              <a:ext cx="79" cy="211"/>
            </a:xfrm>
            <a:prstGeom prst="rect">
              <a:avLst/>
            </a:prstGeom>
            <a:noFill/>
            <a:ln w="9525">
              <a:noFill/>
              <a:miter lim="800000"/>
            </a:ln>
          </p:spPr>
          <p:txBody>
            <a:bodyPr wrap="none" lIns="0" tIns="0" rIns="0" bIns="0">
              <a:spAutoFit/>
            </a:bodyPr>
            <a:lstStyle/>
            <a:p>
              <a:pPr eaLnBrk="1" hangingPunct="1">
                <a:defRPr/>
              </a:pPr>
              <a:r>
                <a:rPr lang="en-US" altLang="zh-CN" sz="2000" dirty="0">
                  <a:latin typeface="??" charset="-127"/>
                  <a:ea typeface="??" charset="-127"/>
                </a:rPr>
                <a:t>y</a:t>
              </a:r>
              <a:endParaRPr lang="en-US" altLang="zh-CN" sz="2000" dirty="0">
                <a:effectLst>
                  <a:outerShdw blurRad="38100" dist="38100" dir="2700000" algn="tl">
                    <a:srgbClr val="010199"/>
                  </a:outerShdw>
                </a:effectLst>
                <a:latin typeface="Coronet" pitchFamily="66" charset="0"/>
              </a:endParaRPr>
            </a:p>
          </p:txBody>
        </p:sp>
        <p:sp>
          <p:nvSpPr>
            <p:cNvPr id="1210476" name="Rectangle 108"/>
            <p:cNvSpPr>
              <a:spLocks noChangeArrowheads="1"/>
            </p:cNvSpPr>
            <p:nvPr/>
          </p:nvSpPr>
          <p:spPr bwMode="auto">
            <a:xfrm>
              <a:off x="4162" y="1077"/>
              <a:ext cx="91" cy="169"/>
            </a:xfrm>
            <a:prstGeom prst="rect">
              <a:avLst/>
            </a:prstGeom>
            <a:noFill/>
            <a:ln w="9525">
              <a:noFill/>
              <a:miter lim="800000"/>
            </a:ln>
          </p:spPr>
          <p:txBody>
            <a:bodyPr wrap="none" lIns="0" tIns="0" rIns="0" bIns="0">
              <a:spAutoFit/>
            </a:bodyPr>
            <a:lstStyle/>
            <a:p>
              <a:pPr eaLnBrk="1" hangingPunct="1">
                <a:defRPr/>
              </a:pPr>
              <a:r>
                <a:rPr lang="en-US" altLang="zh-CN" sz="2400" baseline="-25000" dirty="0">
                  <a:latin typeface="Symbol" panose="05050102010706020507" pitchFamily="18" charset="2"/>
                </a:rPr>
                <a:t>å</a:t>
              </a:r>
              <a:endParaRPr lang="en-US" altLang="zh-CN" sz="2400" baseline="-25000" dirty="0">
                <a:effectLst>
                  <a:outerShdw blurRad="38100" dist="38100" dir="2700000" algn="tl">
                    <a:srgbClr val="010199"/>
                  </a:outerShdw>
                </a:effectLst>
                <a:latin typeface="Coronet" pitchFamily="66" charset="0"/>
              </a:endParaRPr>
            </a:p>
          </p:txBody>
        </p:sp>
        <p:sp>
          <p:nvSpPr>
            <p:cNvPr id="1210477" name="Rectangle 109"/>
            <p:cNvSpPr>
              <a:spLocks noChangeArrowheads="1"/>
            </p:cNvSpPr>
            <p:nvPr/>
          </p:nvSpPr>
          <p:spPr bwMode="auto">
            <a:xfrm>
              <a:off x="4212" y="1304"/>
              <a:ext cx="29"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Symbol" panose="05050102010706020507" pitchFamily="18" charset="2"/>
                </a:rPr>
                <a:t>=</a:t>
              </a:r>
              <a:endParaRPr lang="en-US" altLang="zh-CN" sz="2400" baseline="-25000">
                <a:effectLst>
                  <a:outerShdw blurRad="38100" dist="38100" dir="2700000" algn="tl">
                    <a:srgbClr val="010199"/>
                  </a:outerShdw>
                </a:effectLst>
                <a:latin typeface="Coronet" pitchFamily="66" charset="0"/>
              </a:endParaRPr>
            </a:p>
          </p:txBody>
        </p:sp>
        <p:sp>
          <p:nvSpPr>
            <p:cNvPr id="1210478" name="Rectangle 110"/>
            <p:cNvSpPr>
              <a:spLocks noChangeArrowheads="1"/>
            </p:cNvSpPr>
            <p:nvPr/>
          </p:nvSpPr>
          <p:spPr bwMode="auto">
            <a:xfrm>
              <a:off x="4056" y="1114"/>
              <a:ext cx="47"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Symbol" panose="05050102010706020507" pitchFamily="18" charset="2"/>
                </a:rPr>
                <a:t>=</a:t>
              </a:r>
              <a:endParaRPr lang="en-US" altLang="zh-CN" sz="2400" baseline="-25000">
                <a:effectLst>
                  <a:outerShdw blurRad="38100" dist="38100" dir="2700000" algn="tl">
                    <a:srgbClr val="010199"/>
                  </a:outerShdw>
                </a:effectLst>
                <a:latin typeface="Coronet" pitchFamily="66" charset="0"/>
              </a:endParaRPr>
            </a:p>
          </p:txBody>
        </p:sp>
        <p:sp>
          <p:nvSpPr>
            <p:cNvPr id="1210479" name="Rectangle 111"/>
            <p:cNvSpPr>
              <a:spLocks noChangeArrowheads="1"/>
            </p:cNvSpPr>
            <p:nvPr/>
          </p:nvSpPr>
          <p:spPr bwMode="auto">
            <a:xfrm>
              <a:off x="4251" y="1073"/>
              <a:ext cx="0" cy="169"/>
            </a:xfrm>
            <a:prstGeom prst="rect">
              <a:avLst/>
            </a:prstGeom>
            <a:noFill/>
            <a:ln w="9525">
              <a:noFill/>
              <a:miter lim="800000"/>
            </a:ln>
          </p:spPr>
          <p:txBody>
            <a:bodyPr wrap="none" lIns="0" tIns="0" rIns="0" bIns="0">
              <a:spAutoFit/>
            </a:bodyPr>
            <a:lstStyle/>
            <a:p>
              <a:pPr eaLnBrk="1" hangingPunct="1">
                <a:defRPr/>
              </a:pPr>
              <a:endParaRPr lang="en-US" altLang="zh-CN" sz="2400" baseline="-25000" dirty="0">
                <a:effectLst>
                  <a:outerShdw blurRad="38100" dist="38100" dir="2700000" algn="tl">
                    <a:srgbClr val="010199"/>
                  </a:outerShdw>
                </a:effectLst>
                <a:latin typeface="Coronet" pitchFamily="66" charset="0"/>
              </a:endParaRPr>
            </a:p>
          </p:txBody>
        </p:sp>
        <p:sp>
          <p:nvSpPr>
            <p:cNvPr id="1210480" name="Rectangle 112"/>
            <p:cNvSpPr>
              <a:spLocks noChangeArrowheads="1"/>
            </p:cNvSpPr>
            <p:nvPr/>
          </p:nvSpPr>
          <p:spPr bwMode="auto">
            <a:xfrm>
              <a:off x="4194" y="1033"/>
              <a:ext cx="47" cy="70"/>
            </a:xfrm>
            <a:prstGeom prst="rect">
              <a:avLst/>
            </a:prstGeom>
            <a:noFill/>
            <a:ln w="9525">
              <a:noFill/>
              <a:miter lim="800000"/>
            </a:ln>
          </p:spPr>
          <p:txBody>
            <a:bodyPr wrap="none" lIns="0" tIns="0" rIns="0" bIns="0">
              <a:spAutoFit/>
            </a:bodyPr>
            <a:lstStyle/>
            <a:p>
              <a:pPr eaLnBrk="1" hangingPunct="1">
                <a:defRPr/>
              </a:pPr>
              <a:r>
                <a:rPr lang="en-US" altLang="zh-CN" sz="1000" baseline="-25000" dirty="0">
                  <a:latin typeface="Times New Roman" panose="02020603050405020304" pitchFamily="18" charset="0"/>
                </a:rPr>
                <a:t>M</a:t>
              </a:r>
              <a:endParaRPr lang="en-US" altLang="zh-CN" sz="2400" baseline="-25000" dirty="0">
                <a:effectLst>
                  <a:outerShdw blurRad="38100" dist="38100" dir="2700000" algn="tl">
                    <a:srgbClr val="010199"/>
                  </a:outerShdw>
                </a:effectLst>
                <a:latin typeface="Coronet" pitchFamily="66" charset="0"/>
              </a:endParaRPr>
            </a:p>
          </p:txBody>
        </p:sp>
        <p:sp>
          <p:nvSpPr>
            <p:cNvPr id="1210481" name="Rectangle 113"/>
            <p:cNvSpPr>
              <a:spLocks noChangeArrowheads="1"/>
            </p:cNvSpPr>
            <p:nvPr/>
          </p:nvSpPr>
          <p:spPr bwMode="auto">
            <a:xfrm>
              <a:off x="4184" y="1314"/>
              <a:ext cx="15"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i</a:t>
              </a:r>
              <a:endParaRPr lang="en-US" altLang="zh-CN" sz="2400" baseline="-25000">
                <a:effectLst>
                  <a:outerShdw blurRad="38100" dist="38100" dir="2700000" algn="tl">
                    <a:srgbClr val="010199"/>
                  </a:outerShdw>
                </a:effectLst>
                <a:latin typeface="Coronet" pitchFamily="66" charset="0"/>
              </a:endParaRPr>
            </a:p>
          </p:txBody>
        </p:sp>
        <p:sp>
          <p:nvSpPr>
            <p:cNvPr id="1210482" name="Rectangle 114"/>
            <p:cNvSpPr>
              <a:spLocks noChangeArrowheads="1"/>
            </p:cNvSpPr>
            <p:nvPr/>
          </p:nvSpPr>
          <p:spPr bwMode="auto">
            <a:xfrm>
              <a:off x="4525" y="1217"/>
              <a:ext cx="15" cy="70"/>
            </a:xfrm>
            <a:prstGeom prst="rect">
              <a:avLst/>
            </a:prstGeom>
            <a:noFill/>
            <a:ln w="9525">
              <a:noFill/>
              <a:miter lim="800000"/>
            </a:ln>
          </p:spPr>
          <p:txBody>
            <a:bodyPr wrap="none" lIns="0" tIns="0" rIns="0" bIns="0">
              <a:spAutoFit/>
            </a:bodyPr>
            <a:lstStyle/>
            <a:p>
              <a:pPr eaLnBrk="1" hangingPunct="1">
                <a:defRPr/>
              </a:pPr>
              <a:r>
                <a:rPr lang="en-US" altLang="zh-CN" sz="1000" baseline="-25000" dirty="0" err="1">
                  <a:latin typeface="Times New Roman" panose="02020603050405020304" pitchFamily="18" charset="0"/>
                </a:rPr>
                <a:t>i</a:t>
              </a:r>
              <a:endParaRPr lang="en-US" altLang="zh-CN" sz="2400" baseline="-25000" dirty="0">
                <a:effectLst>
                  <a:outerShdw blurRad="38100" dist="38100" dir="2700000" algn="tl">
                    <a:srgbClr val="010199"/>
                  </a:outerShdw>
                </a:effectLst>
                <a:latin typeface="Coronet" pitchFamily="66" charset="0"/>
              </a:endParaRPr>
            </a:p>
          </p:txBody>
        </p:sp>
        <p:sp>
          <p:nvSpPr>
            <p:cNvPr id="1210483" name="Rectangle 115"/>
            <p:cNvSpPr>
              <a:spLocks noChangeArrowheads="1"/>
            </p:cNvSpPr>
            <p:nvPr/>
          </p:nvSpPr>
          <p:spPr bwMode="auto">
            <a:xfrm>
              <a:off x="4415" y="1217"/>
              <a:ext cx="15"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i</a:t>
              </a:r>
              <a:endParaRPr lang="en-US" altLang="zh-CN" sz="2400" baseline="-25000">
                <a:effectLst>
                  <a:outerShdw blurRad="38100" dist="38100" dir="2700000" algn="tl">
                    <a:srgbClr val="010199"/>
                  </a:outerShdw>
                </a:effectLst>
                <a:latin typeface="Coronet" pitchFamily="66" charset="0"/>
              </a:endParaRPr>
            </a:p>
          </p:txBody>
        </p:sp>
        <p:sp>
          <p:nvSpPr>
            <p:cNvPr id="1210484" name="Rectangle 116"/>
            <p:cNvSpPr>
              <a:spLocks noChangeArrowheads="1"/>
            </p:cNvSpPr>
            <p:nvPr/>
          </p:nvSpPr>
          <p:spPr bwMode="auto">
            <a:xfrm>
              <a:off x="4626" y="1130"/>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X</a:t>
              </a:r>
              <a:endParaRPr lang="en-US" altLang="zh-CN" sz="2400" baseline="-25000">
                <a:effectLst>
                  <a:outerShdw blurRad="38100" dist="38100" dir="2700000" algn="tl">
                    <a:srgbClr val="010199"/>
                  </a:outerShdw>
                </a:effectLst>
                <a:latin typeface="Coronet" pitchFamily="66" charset="0"/>
              </a:endParaRPr>
            </a:p>
          </p:txBody>
        </p:sp>
        <p:sp>
          <p:nvSpPr>
            <p:cNvPr id="1210485" name="Rectangle 117"/>
            <p:cNvSpPr>
              <a:spLocks noChangeArrowheads="1"/>
            </p:cNvSpPr>
            <p:nvPr/>
          </p:nvSpPr>
          <p:spPr bwMode="auto">
            <a:xfrm>
              <a:off x="4330" y="1130"/>
              <a:ext cx="62"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w</a:t>
              </a:r>
              <a:endParaRPr lang="en-US" altLang="zh-CN" sz="2400" baseline="-25000" dirty="0">
                <a:effectLst>
                  <a:outerShdw blurRad="38100" dist="38100" dir="2700000" algn="tl">
                    <a:srgbClr val="010199"/>
                  </a:outerShdw>
                </a:effectLst>
                <a:latin typeface="Coronet" pitchFamily="66" charset="0"/>
              </a:endParaRPr>
            </a:p>
          </p:txBody>
        </p:sp>
        <p:sp>
          <p:nvSpPr>
            <p:cNvPr id="1210486" name="Rectangle 118"/>
            <p:cNvSpPr>
              <a:spLocks noChangeArrowheads="1"/>
            </p:cNvSpPr>
            <p:nvPr/>
          </p:nvSpPr>
          <p:spPr bwMode="auto">
            <a:xfrm>
              <a:off x="3959" y="1130"/>
              <a:ext cx="43"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y</a:t>
              </a:r>
              <a:endParaRPr lang="en-US" altLang="zh-CN" sz="2400" baseline="-25000">
                <a:effectLst>
                  <a:outerShdw blurRad="38100" dist="38100" dir="2700000" algn="tl">
                    <a:srgbClr val="010199"/>
                  </a:outerShdw>
                </a:effectLst>
                <a:latin typeface="Coronet" pitchFamily="66" charset="0"/>
              </a:endParaRPr>
            </a:p>
          </p:txBody>
        </p:sp>
        <p:sp>
          <p:nvSpPr>
            <p:cNvPr id="1210487" name="Rectangle 119"/>
            <p:cNvSpPr>
              <a:spLocks noChangeArrowheads="1"/>
            </p:cNvSpPr>
            <p:nvPr/>
          </p:nvSpPr>
          <p:spPr bwMode="auto">
            <a:xfrm>
              <a:off x="4252" y="1314"/>
              <a:ext cx="27" cy="70"/>
            </a:xfrm>
            <a:prstGeom prst="rect">
              <a:avLst/>
            </a:prstGeom>
            <a:noFill/>
            <a:ln w="9525">
              <a:noFill/>
              <a:miter lim="800000"/>
            </a:ln>
          </p:spPr>
          <p:txBody>
            <a:bodyPr wrap="none" lIns="0" tIns="0" rIns="0" bIns="0">
              <a:spAutoFit/>
            </a:bodyPr>
            <a:lstStyle/>
            <a:p>
              <a:pPr eaLnBrk="1" hangingPunct="1">
                <a:defRPr/>
              </a:pPr>
              <a:r>
                <a:rPr lang="en-US" altLang="zh-CN" sz="1000" baseline="-25000">
                  <a:latin typeface="Times New Roman" panose="02020603050405020304" pitchFamily="18" charset="0"/>
                </a:rPr>
                <a:t>1</a:t>
              </a:r>
              <a:endParaRPr lang="en-US" altLang="zh-CN" sz="2400" baseline="-25000">
                <a:effectLst>
                  <a:outerShdw blurRad="38100" dist="38100" dir="2700000" algn="tl">
                    <a:srgbClr val="010199"/>
                  </a:outerShdw>
                </a:effectLst>
                <a:latin typeface="Coronet" pitchFamily="66" charset="0"/>
              </a:endParaRPr>
            </a:p>
          </p:txBody>
        </p:sp>
        <p:sp>
          <p:nvSpPr>
            <p:cNvPr id="1210488" name="Rectangle 120"/>
            <p:cNvSpPr>
              <a:spLocks noChangeArrowheads="1"/>
            </p:cNvSpPr>
            <p:nvPr/>
          </p:nvSpPr>
          <p:spPr bwMode="auto">
            <a:xfrm>
              <a:off x="4733" y="1130"/>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Times New Roman" panose="02020603050405020304" pitchFamily="18" charset="0"/>
                </a:rPr>
                <a:t>)</a:t>
              </a:r>
              <a:endParaRPr lang="en-US" altLang="zh-CN" sz="2400" baseline="-25000" dirty="0">
                <a:effectLst>
                  <a:outerShdw blurRad="38100" dist="38100" dir="2700000" algn="tl">
                    <a:srgbClr val="010199"/>
                  </a:outerShdw>
                </a:effectLst>
                <a:latin typeface="Coronet" pitchFamily="66" charset="0"/>
              </a:endParaRPr>
            </a:p>
          </p:txBody>
        </p:sp>
        <p:sp>
          <p:nvSpPr>
            <p:cNvPr id="1210489" name="Rectangle 121"/>
            <p:cNvSpPr>
              <a:spLocks noChangeArrowheads="1"/>
            </p:cNvSpPr>
            <p:nvPr/>
          </p:nvSpPr>
          <p:spPr bwMode="auto">
            <a:xfrm>
              <a:off x="4565" y="1130"/>
              <a:ext cx="28" cy="113"/>
            </a:xfrm>
            <a:prstGeom prst="rect">
              <a:avLst/>
            </a:prstGeom>
            <a:noFill/>
            <a:ln w="9525">
              <a:noFill/>
              <a:miter lim="800000"/>
            </a:ln>
          </p:spPr>
          <p:txBody>
            <a:bodyPr wrap="none" lIns="0" tIns="0" rIns="0" bIns="0">
              <a:spAutoFit/>
            </a:bodyPr>
            <a:lstStyle/>
            <a:p>
              <a:pPr eaLnBrk="1" hangingPunct="1">
                <a:defRPr/>
              </a:pPr>
              <a:r>
                <a:rPr lang="en-US" altLang="zh-CN" sz="1600" baseline="-25000">
                  <a:latin typeface="Times New Roman" panose="02020603050405020304" pitchFamily="18" charset="0"/>
                </a:rPr>
                <a:t>(</a:t>
              </a:r>
              <a:endParaRPr lang="en-US" altLang="zh-CN" sz="2400" baseline="-25000">
                <a:effectLst>
                  <a:outerShdw blurRad="38100" dist="38100" dir="2700000" algn="tl">
                    <a:srgbClr val="010199"/>
                  </a:outerShdw>
                </a:effectLst>
                <a:latin typeface="Coronet" pitchFamily="66" charset="0"/>
              </a:endParaRPr>
            </a:p>
          </p:txBody>
        </p:sp>
        <p:sp>
          <p:nvSpPr>
            <p:cNvPr id="1210490" name="Rectangle 122"/>
            <p:cNvSpPr>
              <a:spLocks noChangeArrowheads="1"/>
            </p:cNvSpPr>
            <p:nvPr/>
          </p:nvSpPr>
          <p:spPr bwMode="auto">
            <a:xfrm>
              <a:off x="4436" y="1114"/>
              <a:ext cx="51" cy="113"/>
            </a:xfrm>
            <a:prstGeom prst="rect">
              <a:avLst/>
            </a:prstGeom>
            <a:noFill/>
            <a:ln w="9525">
              <a:noFill/>
              <a:miter lim="800000"/>
            </a:ln>
          </p:spPr>
          <p:txBody>
            <a:bodyPr wrap="none" lIns="0" tIns="0" rIns="0" bIns="0">
              <a:spAutoFit/>
            </a:bodyPr>
            <a:lstStyle/>
            <a:p>
              <a:pPr eaLnBrk="1" hangingPunct="1">
                <a:defRPr/>
              </a:pPr>
              <a:r>
                <a:rPr lang="en-US" altLang="zh-CN" sz="1600" baseline="-25000" dirty="0">
                  <a:latin typeface="Symbol" panose="05050102010706020507" pitchFamily="18" charset="2"/>
                </a:rPr>
                <a:t>j</a:t>
              </a:r>
              <a:endParaRPr lang="en-US" altLang="zh-CN" sz="2400" baseline="-25000" dirty="0">
                <a:effectLst>
                  <a:outerShdw blurRad="38100" dist="38100" dir="2700000" algn="tl">
                    <a:srgbClr val="010199"/>
                  </a:outerShdw>
                </a:effectLst>
                <a:latin typeface="Coronet" pitchFamily="66" charset="0"/>
              </a:endParaRPr>
            </a:p>
          </p:txBody>
        </p:sp>
      </p:grpSp>
      <p:sp>
        <p:nvSpPr>
          <p:cNvPr id="125" name="TextBox 124"/>
          <p:cNvSpPr txBox="1"/>
          <p:nvPr/>
        </p:nvSpPr>
        <p:spPr>
          <a:xfrm>
            <a:off x="107950" y="5300663"/>
            <a:ext cx="8640763" cy="1570037"/>
          </a:xfrm>
          <a:prstGeom prst="rect">
            <a:avLst/>
          </a:prstGeom>
          <a:noFill/>
        </p:spPr>
        <p:txBody>
          <a:bodyPr>
            <a:spAutoFit/>
          </a:bodyPr>
          <a:lstStyle/>
          <a:p>
            <a:pPr marL="342900" indent="-342900" defTabSz="762000">
              <a:spcBef>
                <a:spcPts val="0"/>
              </a:spcBef>
              <a:buFontTx/>
              <a:buChar char="•"/>
              <a:defRPr/>
            </a:pPr>
            <a:r>
              <a:rPr lang="en-US" altLang="zh-CN" sz="2000" b="1" kern="0" dirty="0">
                <a:solidFill>
                  <a:srgbClr val="0000FF"/>
                </a:solidFill>
                <a:latin typeface="+mn-lt"/>
              </a:rPr>
              <a:t>Hidden layer: </a:t>
            </a:r>
            <a:r>
              <a:rPr lang="en-US" altLang="zh-CN" sz="2400" kern="0" dirty="0">
                <a:latin typeface="+mn-lt"/>
              </a:rPr>
              <a:t>applies a non-linear transformation from the input space to the hidden space.</a:t>
            </a:r>
          </a:p>
          <a:p>
            <a:pPr marL="342900" indent="-342900" defTabSz="762000">
              <a:spcBef>
                <a:spcPts val="0"/>
              </a:spcBef>
              <a:buFontTx/>
              <a:buChar char="•"/>
              <a:defRPr/>
            </a:pPr>
            <a:r>
              <a:rPr lang="en-US" altLang="zh-CN" sz="2000" b="1" kern="0" dirty="0">
                <a:solidFill>
                  <a:srgbClr val="0000FF"/>
                </a:solidFill>
                <a:latin typeface="+mn-lt"/>
              </a:rPr>
              <a:t>Output layer: </a:t>
            </a:r>
            <a:r>
              <a:rPr lang="en-US" altLang="zh-CN" sz="2400" kern="0" dirty="0">
                <a:latin typeface="+mn-lt"/>
              </a:rPr>
              <a:t>applies a linear transformation from the hidden space to the output space.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7</a:t>
            </a:fld>
            <a:endParaRPr lang="en-US" altLang="zh-CN"/>
          </a:p>
        </p:txBody>
      </p:sp>
      <p:sp>
        <p:nvSpPr>
          <p:cNvPr id="3" name="Rectangle 3"/>
          <p:cNvSpPr>
            <a:spLocks noGrp="1" noChangeArrowheads="1"/>
          </p:cNvSpPr>
          <p:nvPr>
            <p:ph type="body" idx="4294967295"/>
          </p:nvPr>
        </p:nvSpPr>
        <p:spPr>
          <a:xfrm>
            <a:off x="571500" y="2071688"/>
            <a:ext cx="7816850" cy="4452937"/>
          </a:xfrm>
        </p:spPr>
        <p:txBody>
          <a:bodyPr/>
          <a:lstStyle/>
          <a:p>
            <a:r>
              <a:rPr lang="el-GR" altLang="zh-CN" sz="2800" b="1">
                <a:latin typeface="Arial" panose="020B0604020202020204" pitchFamily="34" charset="0"/>
                <a:cs typeface="Tahoma" panose="020B0604030504040204" pitchFamily="34" charset="0"/>
              </a:rPr>
              <a:t>Φ</a:t>
            </a:r>
            <a:r>
              <a:rPr lang="en-US" altLang="zh-CN" sz="2800"/>
              <a:t> is the NxM design matrix of basis functions </a:t>
            </a:r>
          </a:p>
          <a:p>
            <a:pPr>
              <a:buFont typeface="Wingdings" panose="05000000000000000000" pitchFamily="2" charset="2"/>
              <a:buNone/>
            </a:pPr>
            <a:r>
              <a:rPr lang="en-US" altLang="zh-CN">
                <a:cs typeface="Tahoma" panose="020B0604030504040204" pitchFamily="34" charset="0"/>
              </a:rPr>
              <a:t>	</a:t>
            </a:r>
          </a:p>
          <a:p>
            <a:pPr>
              <a:buFont typeface="Wingdings" panose="05000000000000000000" pitchFamily="2" charset="2"/>
              <a:buNone/>
            </a:pPr>
            <a:endParaRPr lang="en-US" altLang="zh-CN" b="1">
              <a:latin typeface="Arial" panose="020B0604020202020204" pitchFamily="34" charset="0"/>
              <a:cs typeface="Tahoma" panose="020B0604030504040204" pitchFamily="34" charset="0"/>
            </a:endParaRPr>
          </a:p>
          <a:p>
            <a:pPr>
              <a:buFont typeface="Wingdings" panose="05000000000000000000" pitchFamily="2" charset="2"/>
              <a:buNone/>
            </a:pPr>
            <a:r>
              <a:rPr lang="en-US" altLang="zh-CN" b="1">
                <a:latin typeface="Arial" panose="020B0604020202020204" pitchFamily="34" charset="0"/>
                <a:cs typeface="Tahoma" panose="020B0604030504040204" pitchFamily="34" charset="0"/>
              </a:rPr>
              <a:t>	</a:t>
            </a:r>
          </a:p>
          <a:p>
            <a:pPr>
              <a:buFont typeface="Wingdings" panose="05000000000000000000" pitchFamily="2" charset="2"/>
              <a:buNone/>
            </a:pPr>
            <a:endParaRPr lang="zh-CN" altLang="en-US"/>
          </a:p>
        </p:txBody>
      </p:sp>
      <p:graphicFrame>
        <p:nvGraphicFramePr>
          <p:cNvPr id="27654" name="Object 9"/>
          <p:cNvGraphicFramePr>
            <a:graphicFrameLocks noChangeAspect="1"/>
          </p:cNvGraphicFramePr>
          <p:nvPr/>
        </p:nvGraphicFramePr>
        <p:xfrm>
          <a:off x="2411413" y="2781142"/>
          <a:ext cx="2952750" cy="1052830"/>
        </p:xfrm>
        <a:graphic>
          <a:graphicData uri="http://schemas.openxmlformats.org/presentationml/2006/ole">
            <mc:AlternateContent xmlns:mc="http://schemas.openxmlformats.org/markup-compatibility/2006">
              <mc:Choice xmlns:v="urn:schemas-microsoft-com:vml" Requires="v">
                <p:oleObj name="Equation" r:id="rId2" imgW="1282700" imgH="457200" progId="Equation.DSMT4">
                  <p:embed/>
                </p:oleObj>
              </mc:Choice>
              <mc:Fallback>
                <p:oleObj name="Equation" r:id="rId2" imgW="1282700" imgH="457200" progId="Equation.DSMT4">
                  <p:embed/>
                  <p:pic>
                    <p:nvPicPr>
                      <p:cNvPr id="0" name="Object 9"/>
                      <p:cNvPicPr>
                        <a:picLocks noChangeAspect="1" noChangeArrowheads="1"/>
                      </p:cNvPicPr>
                      <p:nvPr/>
                    </p:nvPicPr>
                    <p:blipFill>
                      <a:blip r:embed="rId3"/>
                      <a:srcRect/>
                      <a:stretch>
                        <a:fillRect/>
                      </a:stretch>
                    </p:blipFill>
                    <p:spPr bwMode="auto">
                      <a:xfrm>
                        <a:off x="2411413" y="2781142"/>
                        <a:ext cx="2952750" cy="105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1187450" y="4220845"/>
          <a:ext cx="6203950" cy="1741805"/>
        </p:xfrm>
        <a:graphic>
          <a:graphicData uri="http://schemas.openxmlformats.org/presentationml/2006/ole">
            <mc:AlternateContent xmlns:mc="http://schemas.openxmlformats.org/markup-compatibility/2006">
              <mc:Choice xmlns:v="urn:schemas-microsoft-com:vml" Requires="v">
                <p:oleObj name="Equation" r:id="rId4" imgW="2552700" imgH="711200" progId="Equation.3">
                  <p:embed/>
                </p:oleObj>
              </mc:Choice>
              <mc:Fallback>
                <p:oleObj name="Equation" r:id="rId4" imgW="2552700" imgH="711200" progId="Equation.3">
                  <p:embed/>
                  <p:pic>
                    <p:nvPicPr>
                      <p:cNvPr id="0" name="Object 5"/>
                      <p:cNvPicPr>
                        <a:picLocks noChangeAspect="1" noChangeArrowheads="1"/>
                      </p:cNvPicPr>
                      <p:nvPr/>
                    </p:nvPicPr>
                    <p:blipFill>
                      <a:blip r:embed="rId5"/>
                      <a:srcRect/>
                      <a:stretch>
                        <a:fillRect/>
                      </a:stretch>
                    </p:blipFill>
                    <p:spPr bwMode="auto">
                      <a:xfrm>
                        <a:off x="1187450" y="4220845"/>
                        <a:ext cx="6203950" cy="1741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 name="曲线连接符 3"/>
          <p:cNvCxnSpPr/>
          <p:nvPr/>
        </p:nvCxnSpPr>
        <p:spPr>
          <a:xfrm rot="5400000">
            <a:off x="2054860" y="3771900"/>
            <a:ext cx="805815" cy="235585"/>
          </a:xfrm>
          <a:prstGeom prst="curvedConnector3">
            <a:avLst>
              <a:gd name="adj1" fmla="val 50039"/>
            </a:avLst>
          </a:prstGeom>
          <a:solidFill>
            <a:schemeClr val="accent1"/>
          </a:solidFill>
          <a:ln w="9525" cap="flat" cmpd="sng" algn="ctr">
            <a:solidFill>
              <a:schemeClr val="tx1"/>
            </a:solidFill>
            <a:prstDash val="solid"/>
            <a:round/>
            <a:headEnd type="none" w="med" len="med"/>
            <a:tailEnd type="arrow" w="med" len="med"/>
          </a:ln>
        </p:spPr>
      </p:cxnSp>
      <p:cxnSp>
        <p:nvCxnSpPr>
          <p:cNvPr id="5" name="曲线连接符 4"/>
          <p:cNvCxnSpPr/>
          <p:nvPr/>
        </p:nvCxnSpPr>
        <p:spPr>
          <a:xfrm>
            <a:off x="2627630" y="3500120"/>
            <a:ext cx="2376170" cy="937260"/>
          </a:xfrm>
          <a:prstGeom prst="curvedConnector3">
            <a:avLst>
              <a:gd name="adj1" fmla="val 50027"/>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Radial-Basis Function(RBF)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8</a:t>
            </a:fld>
            <a:endParaRPr lang="en-US" altLang="zh-CN"/>
          </a:p>
        </p:txBody>
      </p:sp>
      <p:sp>
        <p:nvSpPr>
          <p:cNvPr id="7171" name="Rectangle 3"/>
          <p:cNvSpPr>
            <a:spLocks noGrp="1" noChangeArrowheads="1"/>
          </p:cNvSpPr>
          <p:nvPr>
            <p:ph type="body" idx="4294967295"/>
          </p:nvPr>
        </p:nvSpPr>
        <p:spPr>
          <a:xfrm>
            <a:off x="215900" y="3888730"/>
            <a:ext cx="8499475" cy="2780630"/>
          </a:xfrm>
          <a:solidFill>
            <a:schemeClr val="bg1"/>
          </a:solidFill>
        </p:spPr>
        <p:txBody>
          <a:bodyPr/>
          <a:lstStyle/>
          <a:p>
            <a:pPr marL="0" indent="0">
              <a:lnSpc>
                <a:spcPct val="90000"/>
              </a:lnSpc>
              <a:spcBef>
                <a:spcPts val="1200"/>
              </a:spcBef>
              <a:buNone/>
              <a:defRPr/>
            </a:pPr>
            <a:r>
              <a:rPr lang="en-US" altLang="zh-CN" sz="2800" dirty="0">
                <a:latin typeface="Times New Roman" panose="02020603050405020304" pitchFamily="18" charset="0"/>
                <a:cs typeface="Times New Roman" panose="02020603050405020304" pitchFamily="18" charset="0"/>
              </a:rPr>
              <a:t>The unknown weights can be found by solving the following linear matrix equation using pseudo-inverse:</a:t>
            </a:r>
            <a:endParaRPr lang="en-US" altLang="zh-CN" sz="2300" b="1" dirty="0">
              <a:latin typeface="Times New Roman" panose="02020603050405020304" pitchFamily="18" charset="0"/>
              <a:cs typeface="Times New Roman" panose="02020603050405020304" pitchFamily="18" charset="0"/>
            </a:endParaRPr>
          </a:p>
          <a:p>
            <a:pPr>
              <a:lnSpc>
                <a:spcPct val="90000"/>
              </a:lnSpc>
              <a:spcBef>
                <a:spcPts val="1200"/>
              </a:spcBef>
              <a:buFont typeface="Wingdings" panose="05000000000000000000" pitchFamily="2" charset="2"/>
              <a:buNone/>
              <a:defRPr/>
            </a:pPr>
            <a:r>
              <a:rPr lang="en-US" altLang="zh-CN" sz="2300" dirty="0">
                <a:latin typeface="Times New Roman" panose="02020603050405020304" pitchFamily="18" charset="0"/>
                <a:cs typeface="Times New Roman" panose="02020603050405020304" pitchFamily="18" charset="0"/>
              </a:rPr>
              <a:t>	</a:t>
            </a:r>
          </a:p>
          <a:p>
            <a:pPr>
              <a:lnSpc>
                <a:spcPct val="90000"/>
              </a:lnSpc>
              <a:spcBef>
                <a:spcPts val="1200"/>
              </a:spcBef>
              <a:buFont typeface="Wingdings" panose="05000000000000000000" pitchFamily="2" charset="2"/>
              <a:buNone/>
              <a:defRPr/>
            </a:pPr>
            <a:r>
              <a:rPr lang="en-US" altLang="zh-CN" sz="23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where: </a:t>
            </a:r>
            <a:r>
              <a:rPr lang="en-US" altLang="zh-CN" sz="2800" i="1" dirty="0">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 is the weight vector, </a:t>
            </a:r>
            <a:r>
              <a:rPr lang="en-US" altLang="zh-CN" sz="2800" i="1" dirty="0">
                <a:latin typeface="Times New Roman" panose="02020603050405020304" pitchFamily="18" charset="0"/>
                <a:cs typeface="Times New Roman" panose="02020603050405020304" pitchFamily="18" charset="0"/>
              </a:rPr>
              <a:t>d</a:t>
            </a:r>
            <a:r>
              <a:rPr lang="en-US" altLang="zh-CN" sz="2800" dirty="0">
                <a:latin typeface="Times New Roman" panose="02020603050405020304" pitchFamily="18" charset="0"/>
                <a:cs typeface="Times New Roman" panose="02020603050405020304" pitchFamily="18" charset="0"/>
              </a:rPr>
              <a:t> is the response vector, and     is the </a:t>
            </a:r>
            <a:r>
              <a:rPr lang="en-US" altLang="zh-CN" sz="2800" b="1" dirty="0">
                <a:solidFill>
                  <a:srgbClr val="FF0000"/>
                </a:solidFill>
                <a:latin typeface="Times New Roman" panose="02020603050405020304" pitchFamily="18" charset="0"/>
                <a:cs typeface="Times New Roman" panose="02020603050405020304" pitchFamily="18" charset="0"/>
              </a:rPr>
              <a:t>design matrix</a:t>
            </a:r>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graphicFrame>
        <p:nvGraphicFramePr>
          <p:cNvPr id="13320" name="Object 3"/>
          <p:cNvGraphicFramePr>
            <a:graphicFrameLocks noChangeAspect="1"/>
          </p:cNvGraphicFramePr>
          <p:nvPr/>
        </p:nvGraphicFramePr>
        <p:xfrm>
          <a:off x="2699792" y="4797971"/>
          <a:ext cx="2522537" cy="503237"/>
        </p:xfrm>
        <a:graphic>
          <a:graphicData uri="http://schemas.openxmlformats.org/presentationml/2006/ole">
            <mc:AlternateContent xmlns:mc="http://schemas.openxmlformats.org/markup-compatibility/2006">
              <mc:Choice xmlns:v="urn:schemas-microsoft-com:vml" Requires="v">
                <p:oleObj name="Equation" r:id="rId2" imgW="27432000" imgH="5486400" progId="Equation.3">
                  <p:embed/>
                </p:oleObj>
              </mc:Choice>
              <mc:Fallback>
                <p:oleObj name="Equation" r:id="rId2" imgW="27432000" imgH="5486400" progId="Equation.3">
                  <p:embed/>
                  <p:pic>
                    <p:nvPicPr>
                      <p:cNvPr id="0" name="Object 3"/>
                      <p:cNvPicPr>
                        <a:picLocks noChangeAspect="1" noChangeArrowheads="1"/>
                      </p:cNvPicPr>
                      <p:nvPr/>
                    </p:nvPicPr>
                    <p:blipFill>
                      <a:blip r:embed="rId3"/>
                      <a:srcRect/>
                      <a:stretch>
                        <a:fillRect/>
                      </a:stretch>
                    </p:blipFill>
                    <p:spPr bwMode="auto">
                      <a:xfrm>
                        <a:off x="2699792" y="4797971"/>
                        <a:ext cx="2522537" cy="503237"/>
                      </a:xfrm>
                      <a:prstGeom prst="rect">
                        <a:avLst/>
                      </a:prstGeom>
                      <a:noFill/>
                      <a:ln>
                        <a:noFill/>
                      </a:ln>
                    </p:spPr>
                  </p:pic>
                </p:oleObj>
              </mc:Fallback>
            </mc:AlternateContent>
          </a:graphicData>
        </a:graphic>
      </p:graphicFrame>
      <p:graphicFrame>
        <p:nvGraphicFramePr>
          <p:cNvPr id="10" name="Object 6"/>
          <p:cNvGraphicFramePr>
            <a:graphicFrameLocks noChangeAspect="1"/>
          </p:cNvGraphicFramePr>
          <p:nvPr/>
        </p:nvGraphicFramePr>
        <p:xfrm>
          <a:off x="2197100" y="2158365"/>
          <a:ext cx="3950335" cy="1732280"/>
        </p:xfrm>
        <a:graphic>
          <a:graphicData uri="http://schemas.openxmlformats.org/presentationml/2006/ole">
            <mc:AlternateContent xmlns:mc="http://schemas.openxmlformats.org/markup-compatibility/2006">
              <mc:Choice xmlns:v="urn:schemas-microsoft-com:vml" Requires="v">
                <p:oleObj name="Equation" r:id="rId4" imgW="1625600" imgH="711200" progId="Equation.3">
                  <p:embed/>
                </p:oleObj>
              </mc:Choice>
              <mc:Fallback>
                <p:oleObj name="Equation" r:id="rId4" imgW="1625600" imgH="711200" progId="Equation.3">
                  <p:embed/>
                  <p:pic>
                    <p:nvPicPr>
                      <p:cNvPr id="0" name="Object 6"/>
                      <p:cNvPicPr>
                        <a:picLocks noChangeAspect="1" noChangeArrowheads="1"/>
                      </p:cNvPicPr>
                      <p:nvPr/>
                    </p:nvPicPr>
                    <p:blipFill>
                      <a:blip r:embed="rId5"/>
                      <a:srcRect/>
                      <a:stretch>
                        <a:fillRect/>
                      </a:stretch>
                    </p:blipFill>
                    <p:spPr bwMode="auto">
                      <a:xfrm>
                        <a:off x="2197100" y="2158365"/>
                        <a:ext cx="3950335" cy="1732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4"/>
          <p:cNvGraphicFramePr>
            <a:graphicFrameLocks noChangeAspect="1"/>
          </p:cNvGraphicFramePr>
          <p:nvPr/>
        </p:nvGraphicFramePr>
        <p:xfrm>
          <a:off x="1223962" y="5754588"/>
          <a:ext cx="287338" cy="266700"/>
        </p:xfrm>
        <a:graphic>
          <a:graphicData uri="http://schemas.openxmlformats.org/presentationml/2006/ole">
            <mc:AlternateContent xmlns:mc="http://schemas.openxmlformats.org/markup-compatibility/2006">
              <mc:Choice xmlns:v="urn:schemas-microsoft-com:vml" Requires="v">
                <p:oleObj name="Equation" r:id="rId6" imgW="165100" imgH="152400" progId="Equation.3">
                  <p:embed/>
                </p:oleObj>
              </mc:Choice>
              <mc:Fallback>
                <p:oleObj name="Equation" r:id="rId6" imgW="165100" imgH="1524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3962" y="5754588"/>
                        <a:ext cx="2873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27435" y="188913"/>
            <a:ext cx="7793037" cy="1462087"/>
          </a:xfrm>
        </p:spPr>
        <p:txBody>
          <a:bodyPr/>
          <a:lstStyle/>
          <a:p>
            <a:r>
              <a:rPr lang="en-US" altLang="zh-CN" sz="4000" b="1" dirty="0">
                <a:solidFill>
                  <a:srgbClr val="800000"/>
                </a:solidFill>
              </a:rPr>
              <a:t>Review:</a:t>
            </a:r>
            <a:r>
              <a:rPr lang="en-US" altLang="zh-CN" sz="4000" b="1" dirty="0">
                <a:solidFill>
                  <a:srgbClr val="800000"/>
                </a:solidFill>
                <a:sym typeface="+mn-ea"/>
              </a:rPr>
              <a:t>Elman Network</a:t>
            </a:r>
            <a:r>
              <a:rPr lang="en-US" altLang="zh-CN" sz="4000" b="1" dirty="0">
                <a:solidFill>
                  <a:srgbClr val="800000"/>
                </a:solidFill>
              </a:rPr>
              <a:t> </a:t>
            </a:r>
          </a:p>
        </p:txBody>
      </p:sp>
      <p:sp>
        <p:nvSpPr>
          <p:cNvPr id="2" name="Slide Number Placeholder 1"/>
          <p:cNvSpPr>
            <a:spLocks noGrp="1"/>
          </p:cNvSpPr>
          <p:nvPr>
            <p:ph type="sldNum" sz="quarter" idx="12"/>
          </p:nvPr>
        </p:nvSpPr>
        <p:spPr/>
        <p:txBody>
          <a:bodyPr/>
          <a:lstStyle/>
          <a:p>
            <a:pPr>
              <a:defRPr/>
            </a:pPr>
            <a:fld id="{A051375E-2889-496D-8EA9-C8E63C124764}" type="slidenum">
              <a:rPr lang="zh-CN" altLang="en-US" smtClean="0"/>
              <a:t>9</a:t>
            </a:fld>
            <a:endParaRPr lang="en-US" altLang="zh-CN"/>
          </a:p>
        </p:txBody>
      </p:sp>
      <p:sp>
        <p:nvSpPr>
          <p:cNvPr id="13316" name="Rectangle 6"/>
          <p:cNvSpPr>
            <a:spLocks noChangeArrowheads="1"/>
          </p:cNvSpPr>
          <p:nvPr/>
        </p:nvSpPr>
        <p:spPr bwMode="auto">
          <a:xfrm>
            <a:off x="36512" y="542815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3318" name="Rectangle 9"/>
          <p:cNvSpPr>
            <a:spLocks noChangeArrowheads="1"/>
          </p:cNvSpPr>
          <p:nvPr/>
        </p:nvSpPr>
        <p:spPr bwMode="auto">
          <a:xfrm>
            <a:off x="36512" y="566814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aseline="-25000">
              <a:latin typeface="Coronet" pitchFamily="66" charset="0"/>
            </a:endParaRPr>
          </a:p>
        </p:txBody>
      </p:sp>
      <p:sp>
        <p:nvSpPr>
          <p:cNvPr id="11267" name="Rectangle 3"/>
          <p:cNvSpPr>
            <a:spLocks noGrp="1" noChangeArrowheads="1"/>
          </p:cNvSpPr>
          <p:nvPr>
            <p:ph type="body" idx="1"/>
          </p:nvPr>
        </p:nvSpPr>
        <p:spPr>
          <a:xfrm>
            <a:off x="358774" y="1988840"/>
            <a:ext cx="8208963" cy="4186237"/>
          </a:xfrm>
        </p:spPr>
        <p:txBody>
          <a:bodyPr/>
          <a:lstStyle/>
          <a:p>
            <a:r>
              <a:rPr lang="en-US" altLang="zh-CN" sz="2800" dirty="0">
                <a:cs typeface="Arial" panose="020B0604020202020204" pitchFamily="34" charset="0"/>
              </a:rPr>
              <a:t>In statistics and machine learning, a time-series is often described by a sequence of vectors (or scalars) which depend on time t:</a:t>
            </a:r>
            <a:endParaRPr lang="zh-CN" altLang="en-US" sz="2800" dirty="0">
              <a:cs typeface="Arial" panose="020B0604020202020204" pitchFamily="34" charset="0"/>
            </a:endParaRPr>
          </a:p>
        </p:txBody>
      </p:sp>
      <p:sp>
        <p:nvSpPr>
          <p:cNvPr id="11268" name="Rectangle 7"/>
          <p:cNvSpPr>
            <a:spLocks noChangeArrowheads="1"/>
          </p:cNvSpPr>
          <p:nvPr/>
        </p:nvSpPr>
        <p:spPr bwMode="auto">
          <a:xfrm>
            <a:off x="684213" y="4293096"/>
            <a:ext cx="7305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baseline="0" dirty="0">
                <a:latin typeface="+mn-lt"/>
                <a:cs typeface="Arial" panose="020B0604020202020204" pitchFamily="34" charset="0"/>
              </a:rPr>
              <a:t>It’s the output of some process P that we are</a:t>
            </a:r>
          </a:p>
          <a:p>
            <a:pPr eaLnBrk="1" hangingPunct="1">
              <a:spcBef>
                <a:spcPct val="0"/>
              </a:spcBef>
              <a:buClrTx/>
              <a:buSzTx/>
              <a:buFontTx/>
              <a:buNone/>
            </a:pPr>
            <a:r>
              <a:rPr lang="en-US" altLang="zh-CN" sz="2800" baseline="0" dirty="0">
                <a:latin typeface="+mn-lt"/>
                <a:cs typeface="Arial" panose="020B0604020202020204" pitchFamily="34" charset="0"/>
              </a:rPr>
              <a:t>interested in:</a:t>
            </a:r>
            <a:endParaRPr lang="zh-CN" altLang="en-US" sz="2800" baseline="0" dirty="0">
              <a:latin typeface="+mn-lt"/>
              <a:cs typeface="Arial" panose="020B0604020202020204" pitchFamily="34" charset="0"/>
            </a:endParaRPr>
          </a:p>
        </p:txBody>
      </p:sp>
      <p:sp>
        <p:nvSpPr>
          <p:cNvPr id="11269" name="Rectangle 8"/>
          <p:cNvSpPr>
            <a:spLocks noChangeArrowheads="1"/>
          </p:cNvSpPr>
          <p:nvPr/>
        </p:nvSpPr>
        <p:spPr bwMode="auto">
          <a:xfrm>
            <a:off x="2627313" y="5302225"/>
            <a:ext cx="1152525" cy="8636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4000" i="1" baseline="0">
                <a:latin typeface="Coronet" pitchFamily="66" charset="0"/>
              </a:rPr>
              <a:t>P</a:t>
            </a:r>
          </a:p>
        </p:txBody>
      </p:sp>
      <p:sp>
        <p:nvSpPr>
          <p:cNvPr id="11270" name="Line 9"/>
          <p:cNvSpPr>
            <a:spLocks noChangeShapeType="1"/>
          </p:cNvSpPr>
          <p:nvPr/>
        </p:nvSpPr>
        <p:spPr bwMode="auto">
          <a:xfrm>
            <a:off x="3779838" y="5734025"/>
            <a:ext cx="1366837" cy="0"/>
          </a:xfrm>
          <a:prstGeom prst="line">
            <a:avLst/>
          </a:prstGeom>
          <a:noFill/>
          <a:ln w="222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1271" name="Object 3"/>
          <p:cNvGraphicFramePr>
            <a:graphicFrameLocks noChangeAspect="1"/>
          </p:cNvGraphicFramePr>
          <p:nvPr/>
        </p:nvGraphicFramePr>
        <p:xfrm>
          <a:off x="1550986" y="3511253"/>
          <a:ext cx="5824537" cy="576262"/>
        </p:xfrm>
        <a:graphic>
          <a:graphicData uri="http://schemas.openxmlformats.org/presentationml/2006/ole">
            <mc:AlternateContent xmlns:mc="http://schemas.openxmlformats.org/markup-compatibility/2006">
              <mc:Choice xmlns:v="urn:schemas-microsoft-com:vml" Requires="v">
                <p:oleObj name="Equation" r:id="rId2" imgW="2311400" imgH="228600" progId="Equation.3">
                  <p:embed/>
                </p:oleObj>
              </mc:Choice>
              <mc:Fallback>
                <p:oleObj name="Equation" r:id="rId2" imgW="2311400" imgH="228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6" y="3511253"/>
                        <a:ext cx="58245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TextBox 1"/>
          <p:cNvSpPr txBox="1">
            <a:spLocks noChangeArrowheads="1"/>
          </p:cNvSpPr>
          <p:nvPr/>
        </p:nvSpPr>
        <p:spPr bwMode="auto">
          <a:xfrm>
            <a:off x="3798888" y="5229200"/>
            <a:ext cx="3475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en-US" sz="2400" b="1" baseline="0">
                <a:solidFill>
                  <a:srgbClr val="FF0000"/>
                </a:solidFill>
              </a:rPr>
              <a:t>Observed time-series</a:t>
            </a:r>
          </a:p>
        </p:txBody>
      </p:sp>
      <p:sp>
        <p:nvSpPr>
          <p:cNvPr id="11273" name="TextBox 2"/>
          <p:cNvSpPr txBox="1">
            <a:spLocks noChangeArrowheads="1"/>
          </p:cNvSpPr>
          <p:nvPr/>
        </p:nvSpPr>
        <p:spPr bwMode="auto">
          <a:xfrm>
            <a:off x="1835150" y="6093296"/>
            <a:ext cx="4754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en-US" sz="2400" b="1" baseline="0" dirty="0">
                <a:solidFill>
                  <a:srgbClr val="0000FF"/>
                </a:solidFill>
              </a:rPr>
              <a:t>Unknown dynamics (process)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20.05,&quot;left&quot;:51.65,&quot;top&quot;:173.6,&quot;width&quot;:616.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 \in \RR^{m \times m}&#10;\end{align*}&#10;\end{document}"/>
  <p:tag name="EXTERNALNAME" val="txp_fig"/>
  <p:tag name="BLEND" val="False"/>
  <p:tag name="TRANSPARENT" val="Fals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47"/>
  <p:tag name="PICTUREFILESIZE" val="366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19.025,&quot;left&quot;:51.65,&quot;top&quot;:171.925,&quot;width&quot;:619.1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64,&quot;left&quot;:133.2031496062992,&quot;top&quot;:246,&quot;width&quot;:330}"/>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2714</Words>
  <Application>Microsoft Office PowerPoint</Application>
  <PresentationFormat>全屏显示(4:3)</PresentationFormat>
  <Paragraphs>447</Paragraphs>
  <Slides>55</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55</vt:i4>
      </vt:variant>
    </vt:vector>
  </HeadingPairs>
  <TitlesOfParts>
    <vt:vector size="75" baseType="lpstr">
      <vt:lpstr>??</vt:lpstr>
      <vt:lpstr>Coronet</vt:lpstr>
      <vt:lpstr>DIN-Regular</vt:lpstr>
      <vt:lpstr>宋体</vt:lpstr>
      <vt:lpstr>Arial</vt:lpstr>
      <vt:lpstr>Calibri</vt:lpstr>
      <vt:lpstr>Cambria Math</vt:lpstr>
      <vt:lpstr>Comic Sans MS</vt:lpstr>
      <vt:lpstr>Lucida Sans</vt:lpstr>
      <vt:lpstr>Symbol</vt:lpstr>
      <vt:lpstr>Tahoma</vt:lpstr>
      <vt:lpstr>Times</vt:lpstr>
      <vt:lpstr>Times New Roman</vt:lpstr>
      <vt:lpstr>Wingdings</vt:lpstr>
      <vt:lpstr>Blends</vt:lpstr>
      <vt:lpstr>תמונת מפת סיביות</vt:lpstr>
      <vt:lpstr>AxMath</vt:lpstr>
      <vt:lpstr>Equation</vt:lpstr>
      <vt:lpstr>公式</vt:lpstr>
      <vt:lpstr>Vergelijking</vt:lpstr>
      <vt:lpstr>PowerPoint 演示文稿</vt:lpstr>
      <vt:lpstr>Review </vt:lpstr>
      <vt:lpstr>Review:Radial-Basis Function(RBF) Network </vt:lpstr>
      <vt:lpstr>Review:Radial-Basis Function(RBF) Network </vt:lpstr>
      <vt:lpstr>Review:Radial-Basis Function(RBF) Network </vt:lpstr>
      <vt:lpstr>Review:Radial-Basis Function(RBF) Network </vt:lpstr>
      <vt:lpstr>Review:Radial-Basis Function(RBF) Network </vt:lpstr>
      <vt:lpstr>Review:Radial-Basis Function(RBF) Network </vt:lpstr>
      <vt:lpstr>Review:Elman Network </vt:lpstr>
      <vt:lpstr>Review:Elman Network </vt:lpstr>
      <vt:lpstr>Review:Elman Network </vt:lpstr>
      <vt:lpstr>Review:Elman Network </vt:lpstr>
      <vt:lpstr>Review:Elman Network </vt:lpstr>
      <vt:lpstr>Review:Recurrent Neuron Network </vt:lpstr>
      <vt:lpstr>Review:Recurrent Neuron Network </vt:lpstr>
      <vt:lpstr>Review:Recurrent Neuron Network </vt:lpstr>
      <vt:lpstr>Review:Recurrent Neuron Network </vt:lpstr>
      <vt:lpstr>Review:Recurrent Neuron Network </vt:lpstr>
      <vt:lpstr>Review:PCA </vt:lpstr>
      <vt:lpstr>Review:PCA </vt:lpstr>
      <vt:lpstr>Review:PCA </vt:lpstr>
      <vt:lpstr>Review:PCA </vt:lpstr>
      <vt:lpstr>Review:PCA </vt:lpstr>
      <vt:lpstr>Review:PCA </vt:lpstr>
      <vt:lpstr>Review:PCA </vt:lpstr>
      <vt:lpstr>Review:Unsupervised Learning </vt:lpstr>
      <vt:lpstr>Review:Unsupervised Learning </vt:lpstr>
      <vt:lpstr>Review:Unsupervised Learning </vt:lpstr>
      <vt:lpstr>Review:Unsupervised Learning </vt:lpstr>
      <vt:lpstr>Review:Unsupervised Learning </vt:lpstr>
      <vt:lpstr>Review:Unsupervised Learning </vt:lpstr>
      <vt:lpstr>Review: K-means clustering </vt:lpstr>
      <vt:lpstr>Review:K-means clustering </vt:lpstr>
      <vt:lpstr>Review:K-means clustering </vt:lpstr>
      <vt:lpstr>Review:Unsupervised Learning </vt:lpstr>
      <vt:lpstr>Review:Unsupervised Learning </vt:lpstr>
      <vt:lpstr>Review:Unsupervised Learning </vt:lpstr>
      <vt:lpstr>Review:Unsupervised Learning </vt:lpstr>
      <vt:lpstr>Review:Unsupervised Learning </vt:lpstr>
      <vt:lpstr>Review: Self-organizing Feature Map </vt:lpstr>
      <vt:lpstr>Review:Self-organizing Feature Map </vt:lpstr>
      <vt:lpstr>Review:Self-organizing Feature Map </vt:lpstr>
      <vt:lpstr>Review:Self-organizing Feature Map </vt:lpstr>
      <vt:lpstr>Review:Self-organizing Feature Map </vt:lpstr>
      <vt:lpstr>Review:Self-organizing Feature Map </vt:lpstr>
      <vt:lpstr>Review:Self-organizing Feature Map </vt:lpstr>
      <vt:lpstr>Review:Self-organizing Feature Map </vt:lpstr>
      <vt:lpstr>Review:Hopfield network </vt:lpstr>
      <vt:lpstr>Review:Hopfield network </vt:lpstr>
      <vt:lpstr>Review:Hopfield network </vt:lpstr>
      <vt:lpstr>Review:Hopfield network </vt:lpstr>
      <vt:lpstr>Review:Hopfield network </vt:lpstr>
      <vt:lpstr>Review:Hopfield network </vt:lpstr>
      <vt:lpstr>Review:Hopfield network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Bailing</dc:creator>
  <cp:lastModifiedBy>抚琴魔曲</cp:lastModifiedBy>
  <cp:revision>1086</cp:revision>
  <dcterms:created xsi:type="dcterms:W3CDTF">2113-01-01T00:00:00Z</dcterms:created>
  <dcterms:modified xsi:type="dcterms:W3CDTF">2025-01-05T21:43:42Z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49682A8649BF4CBDAAB9E65EBCCF8257_13</vt:lpwstr>
  </property>
  <property fmtid="{D5CDD505-2E9C-101B-9397-08002B2CF9AE}" pid="3" name="KSOProductBuildVer">
    <vt:lpwstr>2052-12.1.0.19302</vt:lpwstr>
  </property>
</Properties>
</file>